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4"/>
    <p:sldMasterId id="2147483756" r:id="rId5"/>
    <p:sldMasterId id="2147483775" r:id="rId6"/>
    <p:sldMasterId id="2147483809" r:id="rId7"/>
  </p:sldMasterIdLst>
  <p:notesMasterIdLst>
    <p:notesMasterId r:id="rId20"/>
  </p:notesMasterIdLst>
  <p:handoutMasterIdLst>
    <p:handoutMasterId r:id="rId21"/>
  </p:handoutMasterIdLst>
  <p:sldIdLst>
    <p:sldId id="291" r:id="rId8"/>
    <p:sldId id="287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  <a:srgbClr val="09477E"/>
    <a:srgbClr val="1E427F"/>
    <a:srgbClr val="D9D9D9"/>
    <a:srgbClr val="FED401"/>
    <a:srgbClr val="F4DB07"/>
    <a:srgbClr val="61A1D5"/>
    <a:srgbClr val="4493C1"/>
    <a:srgbClr val="3F4C8F"/>
    <a:srgbClr val="122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58DD50-563E-4A05-BB39-2738FDBBC4DE}" v="1" dt="2026-08-26T19:58:35.9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3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llen, Caitlyn R CIV USN NAVSUP WSS PHIL (USA)" userId="6b9ad8d0-ed0e-4928-a42e-05c088d962cd" providerId="ADAL" clId="{6D685A39-953A-4064-9E61-4C4F91DB91DD}"/>
    <pc:docChg chg="modSld">
      <pc:chgData name="Mullen, Caitlyn R CIV USN NAVSUP WSS PHIL (USA)" userId="6b9ad8d0-ed0e-4928-a42e-05c088d962cd" providerId="ADAL" clId="{6D685A39-953A-4064-9E61-4C4F91DB91DD}" dt="2026-08-26T19:58:35.911" v="0" actId="478"/>
      <pc:docMkLst>
        <pc:docMk/>
      </pc:docMkLst>
      <pc:sldChg chg="delSp">
        <pc:chgData name="Mullen, Caitlyn R CIV USN NAVSUP WSS PHIL (USA)" userId="6b9ad8d0-ed0e-4928-a42e-05c088d962cd" providerId="ADAL" clId="{6D685A39-953A-4064-9E61-4C4F91DB91DD}" dt="2026-08-26T19:58:35.911" v="0" actId="478"/>
        <pc:sldMkLst>
          <pc:docMk/>
          <pc:sldMk cId="3513089965" sldId="287"/>
        </pc:sldMkLst>
        <pc:picChg chg="del">
          <ac:chgData name="Mullen, Caitlyn R CIV USN NAVSUP WSS PHIL (USA)" userId="6b9ad8d0-ed0e-4928-a42e-05c088d962cd" providerId="ADAL" clId="{6D685A39-953A-4064-9E61-4C4F91DB91DD}" dt="2026-08-26T19:58:35.911" v="0" actId="478"/>
          <ac:picMkLst>
            <pc:docMk/>
            <pc:sldMk cId="3513089965" sldId="287"/>
            <ac:picMk id="26" creationId="{70BDB009-E22B-42F5-DA00-2E2B5FBF919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027B53-EDC6-4025-A4D3-461D6AFB574A}" type="doc">
      <dgm:prSet loTypeId="urn:microsoft.com/office/officeart/2005/8/layout/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656B6E6-0003-45A4-92CC-E750F6FD5268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Vendor site enter CAV/RP entry </a:t>
          </a:r>
        </a:p>
      </dgm:t>
    </dgm:pt>
    <dgm:pt modelId="{D746E069-1087-4A3F-8653-03D248B5FE76}" type="parTrans" cxnId="{C9F53F21-FC2C-402C-9293-7E1CFD0A4A84}">
      <dgm:prSet/>
      <dgm:spPr/>
      <dgm:t>
        <a:bodyPr/>
        <a:lstStyle/>
        <a:p>
          <a:endParaRPr lang="en-US"/>
        </a:p>
      </dgm:t>
    </dgm:pt>
    <dgm:pt modelId="{7A71F2AA-677C-4F3C-9E65-E413384FAD68}" type="sibTrans" cxnId="{C9F53F21-FC2C-402C-9293-7E1CFD0A4A84}">
      <dgm:prSet custT="1"/>
      <dgm:spPr>
        <a:solidFill>
          <a:schemeClr val="tx1"/>
        </a:solidFill>
      </dgm:spPr>
      <dgm:t>
        <a:bodyPr/>
        <a:lstStyle/>
        <a:p>
          <a:r>
            <a:rPr lang="en-US" sz="1200" b="1" dirty="0">
              <a:ln/>
            </a:rPr>
            <a:t> </a:t>
          </a:r>
        </a:p>
      </dgm:t>
    </dgm:pt>
    <dgm:pt modelId="{7F7B0D1B-7888-4CE0-89E5-566B0C4EC5B3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en-US" sz="1500" b="1" dirty="0"/>
        </a:p>
        <a:p>
          <a:r>
            <a:rPr lang="en-US" sz="1500" b="1" dirty="0"/>
            <a:t>ATAC provides labels &amp; carrier info to shipping site</a:t>
          </a:r>
        </a:p>
        <a:p>
          <a:endParaRPr lang="en-US" sz="1200" b="1" dirty="0"/>
        </a:p>
      </dgm:t>
    </dgm:pt>
    <dgm:pt modelId="{00EBF970-6502-4C57-914A-7302C5C231F8}" type="parTrans" cxnId="{7A28E3A8-5D22-4589-90F9-E2B70A38617B}">
      <dgm:prSet/>
      <dgm:spPr/>
      <dgm:t>
        <a:bodyPr/>
        <a:lstStyle/>
        <a:p>
          <a:endParaRPr lang="en-US"/>
        </a:p>
      </dgm:t>
    </dgm:pt>
    <dgm:pt modelId="{C5C7B10B-A3D1-4B1A-AE1B-26F5B7F8C644}" type="sibTrans" cxnId="{7A28E3A8-5D22-4589-90F9-E2B70A38617B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1D5AEDD3-AE34-4A11-B07F-0750AC341006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Carrier picks up within 24 to 48 hours</a:t>
          </a:r>
        </a:p>
        <a:p>
          <a:r>
            <a:rPr lang="en-US" sz="1500" b="1" dirty="0"/>
            <a:t>Or scheduled daily pick up</a:t>
          </a:r>
        </a:p>
        <a:p>
          <a:endParaRPr lang="en-US" sz="1000" b="1" dirty="0"/>
        </a:p>
      </dgm:t>
    </dgm:pt>
    <dgm:pt modelId="{547B2068-2E09-433E-AB33-E74B01671731}" type="parTrans" cxnId="{5A8F8F4F-29E8-484B-996A-F76A59CA73B1}">
      <dgm:prSet/>
      <dgm:spPr/>
      <dgm:t>
        <a:bodyPr/>
        <a:lstStyle/>
        <a:p>
          <a:endParaRPr lang="en-US"/>
        </a:p>
      </dgm:t>
    </dgm:pt>
    <dgm:pt modelId="{3CABEAA6-B912-4C30-BDAB-597508AF3734}" type="sibTrans" cxnId="{5A8F8F4F-29E8-484B-996A-F76A59CA73B1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D99FF89-994D-4C40-8F4A-22982DACF66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Pickup Directive feeds </a:t>
          </a:r>
          <a:r>
            <a:rPr lang="en-US" sz="1500" b="1" dirty="0" err="1"/>
            <a:t>eRMS</a:t>
          </a:r>
          <a:r>
            <a:rPr lang="en-US" sz="1500" b="1" dirty="0"/>
            <a:t> within 24 </a:t>
          </a:r>
          <a:r>
            <a:rPr lang="en-US" sz="1500" b="1" dirty="0" err="1"/>
            <a:t>hrs</a:t>
          </a:r>
          <a:endParaRPr lang="en-US" sz="1500" b="1" dirty="0"/>
        </a:p>
      </dgm:t>
    </dgm:pt>
    <dgm:pt modelId="{2BE21302-87A4-40DD-B0F9-DCCFDB6CA557}" type="parTrans" cxnId="{3C4F7CAD-99D5-4217-9665-950FF5B33B5A}">
      <dgm:prSet/>
      <dgm:spPr/>
      <dgm:t>
        <a:bodyPr/>
        <a:lstStyle/>
        <a:p>
          <a:endParaRPr lang="en-US"/>
        </a:p>
      </dgm:t>
    </dgm:pt>
    <dgm:pt modelId="{37BCA4C7-0BA8-4D58-8FEA-63F5E0043F24}" type="sibTrans" cxnId="{3C4F7CAD-99D5-4217-9665-950FF5B33B5A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CD024D3-64CE-4F8B-9996-8BA41B0B99E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POS &amp; POD posted in eRMS via EDI feed or manually</a:t>
          </a:r>
        </a:p>
      </dgm:t>
    </dgm:pt>
    <dgm:pt modelId="{A6BCC151-EEDD-476E-A515-D05D443AA711}" type="parTrans" cxnId="{BFA200F4-D174-4B8E-9175-3268BC49390D}">
      <dgm:prSet/>
      <dgm:spPr/>
      <dgm:t>
        <a:bodyPr/>
        <a:lstStyle/>
        <a:p>
          <a:endParaRPr lang="en-US"/>
        </a:p>
      </dgm:t>
    </dgm:pt>
    <dgm:pt modelId="{9DE9BCFD-6F9A-43CB-AE9E-E89890EC7383}" type="sibTrans" cxnId="{BFA200F4-D174-4B8E-9175-3268BC49390D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C4FDE51E-D446-4F27-BCF8-F466987B95D9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Labels are cancelled within 5 business days if not used</a:t>
          </a:r>
        </a:p>
      </dgm:t>
    </dgm:pt>
    <dgm:pt modelId="{00D62528-5028-4859-A8C6-6FD25D97176F}" type="parTrans" cxnId="{4EC6B8C6-9C12-4C9F-AF1B-6D083F601989}">
      <dgm:prSet/>
      <dgm:spPr/>
      <dgm:t>
        <a:bodyPr/>
        <a:lstStyle/>
        <a:p>
          <a:endParaRPr lang="en-US"/>
        </a:p>
      </dgm:t>
    </dgm:pt>
    <dgm:pt modelId="{0EE8823D-C71E-4477-816A-E48EF2C41D52}" type="sibTrans" cxnId="{4EC6B8C6-9C12-4C9F-AF1B-6D083F601989}">
      <dgm:prSet/>
      <dgm:spPr/>
      <dgm:t>
        <a:bodyPr/>
        <a:lstStyle/>
        <a:p>
          <a:endParaRPr lang="en-US"/>
        </a:p>
      </dgm:t>
    </dgm:pt>
    <dgm:pt modelId="{1354C14E-B8F4-461C-85D6-89F94EF2C9D4}" type="pres">
      <dgm:prSet presAssocID="{49027B53-EDC6-4025-A4D3-461D6AFB574A}" presName="diagram" presStyleCnt="0">
        <dgm:presLayoutVars>
          <dgm:dir/>
          <dgm:resizeHandles val="exact"/>
        </dgm:presLayoutVars>
      </dgm:prSet>
      <dgm:spPr/>
    </dgm:pt>
    <dgm:pt modelId="{4ED99E31-AE1A-4597-B016-FFDA51CA1F93}" type="pres">
      <dgm:prSet presAssocID="{6656B6E6-0003-45A4-92CC-E750F6FD5268}" presName="node" presStyleLbl="node1" presStyleIdx="0" presStyleCnt="6" custLinFactNeighborX="-88" custLinFactNeighborY="-2233">
        <dgm:presLayoutVars>
          <dgm:bulletEnabled val="1"/>
        </dgm:presLayoutVars>
      </dgm:prSet>
      <dgm:spPr/>
    </dgm:pt>
    <dgm:pt modelId="{CF25D5D1-DD2A-4B62-A0DB-38E4902AA2B4}" type="pres">
      <dgm:prSet presAssocID="{7A71F2AA-677C-4F3C-9E65-E413384FAD68}" presName="sibTrans" presStyleLbl="sibTrans2D1" presStyleIdx="0" presStyleCnt="5"/>
      <dgm:spPr/>
    </dgm:pt>
    <dgm:pt modelId="{80472C9F-1925-42E3-B337-194A4C10C45E}" type="pres">
      <dgm:prSet presAssocID="{7A71F2AA-677C-4F3C-9E65-E413384FAD68}" presName="connectorText" presStyleLbl="sibTrans2D1" presStyleIdx="0" presStyleCnt="5"/>
      <dgm:spPr/>
    </dgm:pt>
    <dgm:pt modelId="{09F7A408-62E1-4C8E-9E7E-FF8475B21F91}" type="pres">
      <dgm:prSet presAssocID="{7D99FF89-994D-4C40-8F4A-22982DACF66E}" presName="node" presStyleLbl="node1" presStyleIdx="1" presStyleCnt="6">
        <dgm:presLayoutVars>
          <dgm:bulletEnabled val="1"/>
        </dgm:presLayoutVars>
      </dgm:prSet>
      <dgm:spPr/>
    </dgm:pt>
    <dgm:pt modelId="{4293A4D8-339A-4F10-B03D-AB91A837DEB0}" type="pres">
      <dgm:prSet presAssocID="{37BCA4C7-0BA8-4D58-8FEA-63F5E0043F24}" presName="sibTrans" presStyleLbl="sibTrans2D1" presStyleIdx="1" presStyleCnt="5"/>
      <dgm:spPr/>
    </dgm:pt>
    <dgm:pt modelId="{C1F98465-BB22-4382-BBE0-172E758D1C49}" type="pres">
      <dgm:prSet presAssocID="{37BCA4C7-0BA8-4D58-8FEA-63F5E0043F24}" presName="connectorText" presStyleLbl="sibTrans2D1" presStyleIdx="1" presStyleCnt="5"/>
      <dgm:spPr/>
    </dgm:pt>
    <dgm:pt modelId="{DC506EE8-1682-43FF-ABD7-ACBF1DB1849C}" type="pres">
      <dgm:prSet presAssocID="{7F7B0D1B-7888-4CE0-89E5-566B0C4EC5B3}" presName="node" presStyleLbl="node1" presStyleIdx="2" presStyleCnt="6">
        <dgm:presLayoutVars>
          <dgm:bulletEnabled val="1"/>
        </dgm:presLayoutVars>
      </dgm:prSet>
      <dgm:spPr/>
    </dgm:pt>
    <dgm:pt modelId="{1E9D0155-DAB2-460A-ABCC-73644F9652C2}" type="pres">
      <dgm:prSet presAssocID="{C5C7B10B-A3D1-4B1A-AE1B-26F5B7F8C644}" presName="sibTrans" presStyleLbl="sibTrans2D1" presStyleIdx="2" presStyleCnt="5" custLinFactNeighborY="0"/>
      <dgm:spPr/>
    </dgm:pt>
    <dgm:pt modelId="{99B5E7C1-CFE7-43C8-B003-BCE7F2A7A921}" type="pres">
      <dgm:prSet presAssocID="{C5C7B10B-A3D1-4B1A-AE1B-26F5B7F8C644}" presName="connectorText" presStyleLbl="sibTrans2D1" presStyleIdx="2" presStyleCnt="5"/>
      <dgm:spPr/>
    </dgm:pt>
    <dgm:pt modelId="{80B89F20-B1EE-4378-A350-7A7481627A8D}" type="pres">
      <dgm:prSet presAssocID="{1D5AEDD3-AE34-4A11-B07F-0750AC341006}" presName="node" presStyleLbl="node1" presStyleIdx="3" presStyleCnt="6">
        <dgm:presLayoutVars>
          <dgm:bulletEnabled val="1"/>
        </dgm:presLayoutVars>
      </dgm:prSet>
      <dgm:spPr/>
    </dgm:pt>
    <dgm:pt modelId="{1AA48B8C-F427-47BD-AAEC-E9FB8EB66A87}" type="pres">
      <dgm:prSet presAssocID="{3CABEAA6-B912-4C30-BDAB-597508AF3734}" presName="sibTrans" presStyleLbl="sibTrans2D1" presStyleIdx="3" presStyleCnt="5"/>
      <dgm:spPr/>
    </dgm:pt>
    <dgm:pt modelId="{37C31410-1277-4976-8B9E-AA3800C1C433}" type="pres">
      <dgm:prSet presAssocID="{3CABEAA6-B912-4C30-BDAB-597508AF3734}" presName="connectorText" presStyleLbl="sibTrans2D1" presStyleIdx="3" presStyleCnt="5"/>
      <dgm:spPr/>
    </dgm:pt>
    <dgm:pt modelId="{6E1DDDD2-BB5D-4219-8960-1C6132C00856}" type="pres">
      <dgm:prSet presAssocID="{7CD024D3-64CE-4F8B-9996-8BA41B0B99EE}" presName="node" presStyleLbl="node1" presStyleIdx="4" presStyleCnt="6">
        <dgm:presLayoutVars>
          <dgm:bulletEnabled val="1"/>
        </dgm:presLayoutVars>
      </dgm:prSet>
      <dgm:spPr/>
    </dgm:pt>
    <dgm:pt modelId="{28AD4646-26A0-4113-9EF7-C6D9BB7630D9}" type="pres">
      <dgm:prSet presAssocID="{9DE9BCFD-6F9A-43CB-AE9E-E89890EC7383}" presName="sibTrans" presStyleLbl="sibTrans2D1" presStyleIdx="4" presStyleCnt="5"/>
      <dgm:spPr/>
    </dgm:pt>
    <dgm:pt modelId="{97DA9C04-7A90-4315-A7E5-2EDAFEF364CE}" type="pres">
      <dgm:prSet presAssocID="{9DE9BCFD-6F9A-43CB-AE9E-E89890EC7383}" presName="connectorText" presStyleLbl="sibTrans2D1" presStyleIdx="4" presStyleCnt="5"/>
      <dgm:spPr/>
    </dgm:pt>
    <dgm:pt modelId="{94ECCA4C-881B-4A8D-974B-6F75F51D90F7}" type="pres">
      <dgm:prSet presAssocID="{C4FDE51E-D446-4F27-BCF8-F466987B95D9}" presName="node" presStyleLbl="node1" presStyleIdx="5" presStyleCnt="6">
        <dgm:presLayoutVars>
          <dgm:bulletEnabled val="1"/>
        </dgm:presLayoutVars>
      </dgm:prSet>
      <dgm:spPr/>
    </dgm:pt>
  </dgm:ptLst>
  <dgm:cxnLst>
    <dgm:cxn modelId="{1647E80B-733D-4A61-95C6-F3E058948F28}" type="presOf" srcId="{1D5AEDD3-AE34-4A11-B07F-0750AC341006}" destId="{80B89F20-B1EE-4378-A350-7A7481627A8D}" srcOrd="0" destOrd="0" presId="urn:microsoft.com/office/officeart/2005/8/layout/process5"/>
    <dgm:cxn modelId="{F1384D10-4BB1-464A-8A4C-0558FEE2E06C}" type="presOf" srcId="{7D99FF89-994D-4C40-8F4A-22982DACF66E}" destId="{09F7A408-62E1-4C8E-9E7E-FF8475B21F91}" srcOrd="0" destOrd="0" presId="urn:microsoft.com/office/officeart/2005/8/layout/process5"/>
    <dgm:cxn modelId="{C493B912-5479-4171-A792-07675671D0D2}" type="presOf" srcId="{7A71F2AA-677C-4F3C-9E65-E413384FAD68}" destId="{CF25D5D1-DD2A-4B62-A0DB-38E4902AA2B4}" srcOrd="0" destOrd="0" presId="urn:microsoft.com/office/officeart/2005/8/layout/process5"/>
    <dgm:cxn modelId="{C9F53F21-FC2C-402C-9293-7E1CFD0A4A84}" srcId="{49027B53-EDC6-4025-A4D3-461D6AFB574A}" destId="{6656B6E6-0003-45A4-92CC-E750F6FD5268}" srcOrd="0" destOrd="0" parTransId="{D746E069-1087-4A3F-8653-03D248B5FE76}" sibTransId="{7A71F2AA-677C-4F3C-9E65-E413384FAD68}"/>
    <dgm:cxn modelId="{22A4A421-9638-465B-9BFD-8E04E9F88351}" type="presOf" srcId="{9DE9BCFD-6F9A-43CB-AE9E-E89890EC7383}" destId="{97DA9C04-7A90-4315-A7E5-2EDAFEF364CE}" srcOrd="1" destOrd="0" presId="urn:microsoft.com/office/officeart/2005/8/layout/process5"/>
    <dgm:cxn modelId="{EE80F538-5D66-4A39-B2B9-26382F1EB676}" type="presOf" srcId="{49027B53-EDC6-4025-A4D3-461D6AFB574A}" destId="{1354C14E-B8F4-461C-85D6-89F94EF2C9D4}" srcOrd="0" destOrd="0" presId="urn:microsoft.com/office/officeart/2005/8/layout/process5"/>
    <dgm:cxn modelId="{C04E4E3C-9A3E-466B-9E4D-A34BD9F0A02A}" type="presOf" srcId="{3CABEAA6-B912-4C30-BDAB-597508AF3734}" destId="{37C31410-1277-4976-8B9E-AA3800C1C433}" srcOrd="1" destOrd="0" presId="urn:microsoft.com/office/officeart/2005/8/layout/process5"/>
    <dgm:cxn modelId="{CC5E6E45-4819-4864-AD86-51AC8036A4CB}" type="presOf" srcId="{C5C7B10B-A3D1-4B1A-AE1B-26F5B7F8C644}" destId="{99B5E7C1-CFE7-43C8-B003-BCE7F2A7A921}" srcOrd="1" destOrd="0" presId="urn:microsoft.com/office/officeart/2005/8/layout/process5"/>
    <dgm:cxn modelId="{5A8F8F4F-29E8-484B-996A-F76A59CA73B1}" srcId="{49027B53-EDC6-4025-A4D3-461D6AFB574A}" destId="{1D5AEDD3-AE34-4A11-B07F-0750AC341006}" srcOrd="3" destOrd="0" parTransId="{547B2068-2E09-433E-AB33-E74B01671731}" sibTransId="{3CABEAA6-B912-4C30-BDAB-597508AF3734}"/>
    <dgm:cxn modelId="{17687F53-DF70-4774-8D4F-7ADC3E712500}" type="presOf" srcId="{3CABEAA6-B912-4C30-BDAB-597508AF3734}" destId="{1AA48B8C-F427-47BD-AAEC-E9FB8EB66A87}" srcOrd="0" destOrd="0" presId="urn:microsoft.com/office/officeart/2005/8/layout/process5"/>
    <dgm:cxn modelId="{2187F48A-0A9A-49F8-997D-AF8E6E80FE30}" type="presOf" srcId="{37BCA4C7-0BA8-4D58-8FEA-63F5E0043F24}" destId="{4293A4D8-339A-4F10-B03D-AB91A837DEB0}" srcOrd="0" destOrd="0" presId="urn:microsoft.com/office/officeart/2005/8/layout/process5"/>
    <dgm:cxn modelId="{2B6C308F-D7C3-4F36-9C61-E5D8BC0D7591}" type="presOf" srcId="{9DE9BCFD-6F9A-43CB-AE9E-E89890EC7383}" destId="{28AD4646-26A0-4113-9EF7-C6D9BB7630D9}" srcOrd="0" destOrd="0" presId="urn:microsoft.com/office/officeart/2005/8/layout/process5"/>
    <dgm:cxn modelId="{BF302C91-ACE9-4F94-A2DB-5FF9C1734ADC}" type="presOf" srcId="{C5C7B10B-A3D1-4B1A-AE1B-26F5B7F8C644}" destId="{1E9D0155-DAB2-460A-ABCC-73644F9652C2}" srcOrd="0" destOrd="0" presId="urn:microsoft.com/office/officeart/2005/8/layout/process5"/>
    <dgm:cxn modelId="{97A7B394-DF96-4621-92D7-00D81B78DDE0}" type="presOf" srcId="{7A71F2AA-677C-4F3C-9E65-E413384FAD68}" destId="{80472C9F-1925-42E3-B337-194A4C10C45E}" srcOrd="1" destOrd="0" presId="urn:microsoft.com/office/officeart/2005/8/layout/process5"/>
    <dgm:cxn modelId="{44D20299-A53F-4FA7-8575-56713FD1B330}" type="presOf" srcId="{6656B6E6-0003-45A4-92CC-E750F6FD5268}" destId="{4ED99E31-AE1A-4597-B016-FFDA51CA1F93}" srcOrd="0" destOrd="0" presId="urn:microsoft.com/office/officeart/2005/8/layout/process5"/>
    <dgm:cxn modelId="{2C3D92A3-C32E-4516-86E9-1A832BF8258D}" type="presOf" srcId="{37BCA4C7-0BA8-4D58-8FEA-63F5E0043F24}" destId="{C1F98465-BB22-4382-BBE0-172E758D1C49}" srcOrd="1" destOrd="0" presId="urn:microsoft.com/office/officeart/2005/8/layout/process5"/>
    <dgm:cxn modelId="{7A28E3A8-5D22-4589-90F9-E2B70A38617B}" srcId="{49027B53-EDC6-4025-A4D3-461D6AFB574A}" destId="{7F7B0D1B-7888-4CE0-89E5-566B0C4EC5B3}" srcOrd="2" destOrd="0" parTransId="{00EBF970-6502-4C57-914A-7302C5C231F8}" sibTransId="{C5C7B10B-A3D1-4B1A-AE1B-26F5B7F8C644}"/>
    <dgm:cxn modelId="{D5E914AA-6DEE-4B61-A95B-88DCA91EA6C9}" type="presOf" srcId="{7F7B0D1B-7888-4CE0-89E5-566B0C4EC5B3}" destId="{DC506EE8-1682-43FF-ABD7-ACBF1DB1849C}" srcOrd="0" destOrd="0" presId="urn:microsoft.com/office/officeart/2005/8/layout/process5"/>
    <dgm:cxn modelId="{3C4F7CAD-99D5-4217-9665-950FF5B33B5A}" srcId="{49027B53-EDC6-4025-A4D3-461D6AFB574A}" destId="{7D99FF89-994D-4C40-8F4A-22982DACF66E}" srcOrd="1" destOrd="0" parTransId="{2BE21302-87A4-40DD-B0F9-DCCFDB6CA557}" sibTransId="{37BCA4C7-0BA8-4D58-8FEA-63F5E0043F24}"/>
    <dgm:cxn modelId="{4EC6B8C6-9C12-4C9F-AF1B-6D083F601989}" srcId="{49027B53-EDC6-4025-A4D3-461D6AFB574A}" destId="{C4FDE51E-D446-4F27-BCF8-F466987B95D9}" srcOrd="5" destOrd="0" parTransId="{00D62528-5028-4859-A8C6-6FD25D97176F}" sibTransId="{0EE8823D-C71E-4477-816A-E48EF2C41D52}"/>
    <dgm:cxn modelId="{F856EBD3-A242-45B4-A488-39B7291F5634}" type="presOf" srcId="{7CD024D3-64CE-4F8B-9996-8BA41B0B99EE}" destId="{6E1DDDD2-BB5D-4219-8960-1C6132C00856}" srcOrd="0" destOrd="0" presId="urn:microsoft.com/office/officeart/2005/8/layout/process5"/>
    <dgm:cxn modelId="{BFA200F4-D174-4B8E-9175-3268BC49390D}" srcId="{49027B53-EDC6-4025-A4D3-461D6AFB574A}" destId="{7CD024D3-64CE-4F8B-9996-8BA41B0B99EE}" srcOrd="4" destOrd="0" parTransId="{A6BCC151-EEDD-476E-A515-D05D443AA711}" sibTransId="{9DE9BCFD-6F9A-43CB-AE9E-E89890EC7383}"/>
    <dgm:cxn modelId="{7D3B9CFE-DDFE-450B-B0F0-B5802E7870B9}" type="presOf" srcId="{C4FDE51E-D446-4F27-BCF8-F466987B95D9}" destId="{94ECCA4C-881B-4A8D-974B-6F75F51D90F7}" srcOrd="0" destOrd="0" presId="urn:microsoft.com/office/officeart/2005/8/layout/process5"/>
    <dgm:cxn modelId="{1292E069-9B90-4615-A9C7-3C406B49BACF}" type="presParOf" srcId="{1354C14E-B8F4-461C-85D6-89F94EF2C9D4}" destId="{4ED99E31-AE1A-4597-B016-FFDA51CA1F93}" srcOrd="0" destOrd="0" presId="urn:microsoft.com/office/officeart/2005/8/layout/process5"/>
    <dgm:cxn modelId="{3EA68347-9B48-49D0-ADD9-88B9236A556A}" type="presParOf" srcId="{1354C14E-B8F4-461C-85D6-89F94EF2C9D4}" destId="{CF25D5D1-DD2A-4B62-A0DB-38E4902AA2B4}" srcOrd="1" destOrd="0" presId="urn:microsoft.com/office/officeart/2005/8/layout/process5"/>
    <dgm:cxn modelId="{A4F49224-150D-4A6F-BF07-3B03FF6367D5}" type="presParOf" srcId="{CF25D5D1-DD2A-4B62-A0DB-38E4902AA2B4}" destId="{80472C9F-1925-42E3-B337-194A4C10C45E}" srcOrd="0" destOrd="0" presId="urn:microsoft.com/office/officeart/2005/8/layout/process5"/>
    <dgm:cxn modelId="{585BDD35-FC9A-4153-9277-F426BBCEF8D5}" type="presParOf" srcId="{1354C14E-B8F4-461C-85D6-89F94EF2C9D4}" destId="{09F7A408-62E1-4C8E-9E7E-FF8475B21F91}" srcOrd="2" destOrd="0" presId="urn:microsoft.com/office/officeart/2005/8/layout/process5"/>
    <dgm:cxn modelId="{4457BFBC-FF22-400E-BCD8-5A59EF950C24}" type="presParOf" srcId="{1354C14E-B8F4-461C-85D6-89F94EF2C9D4}" destId="{4293A4D8-339A-4F10-B03D-AB91A837DEB0}" srcOrd="3" destOrd="0" presId="urn:microsoft.com/office/officeart/2005/8/layout/process5"/>
    <dgm:cxn modelId="{21F806EC-E713-4030-B388-DDB5AAB7CCF2}" type="presParOf" srcId="{4293A4D8-339A-4F10-B03D-AB91A837DEB0}" destId="{C1F98465-BB22-4382-BBE0-172E758D1C49}" srcOrd="0" destOrd="0" presId="urn:microsoft.com/office/officeart/2005/8/layout/process5"/>
    <dgm:cxn modelId="{EE29BF7A-559C-4F74-962C-76F1BA5DEF93}" type="presParOf" srcId="{1354C14E-B8F4-461C-85D6-89F94EF2C9D4}" destId="{DC506EE8-1682-43FF-ABD7-ACBF1DB1849C}" srcOrd="4" destOrd="0" presId="urn:microsoft.com/office/officeart/2005/8/layout/process5"/>
    <dgm:cxn modelId="{8BB5373E-11C4-4A80-B9CF-AC48D44CCD48}" type="presParOf" srcId="{1354C14E-B8F4-461C-85D6-89F94EF2C9D4}" destId="{1E9D0155-DAB2-460A-ABCC-73644F9652C2}" srcOrd="5" destOrd="0" presId="urn:microsoft.com/office/officeart/2005/8/layout/process5"/>
    <dgm:cxn modelId="{252B1DB2-7A10-4FDB-A333-C30EAEACDB9B}" type="presParOf" srcId="{1E9D0155-DAB2-460A-ABCC-73644F9652C2}" destId="{99B5E7C1-CFE7-43C8-B003-BCE7F2A7A921}" srcOrd="0" destOrd="0" presId="urn:microsoft.com/office/officeart/2005/8/layout/process5"/>
    <dgm:cxn modelId="{4D5187BF-2A2B-4B28-AAF4-35AEE487A98D}" type="presParOf" srcId="{1354C14E-B8F4-461C-85D6-89F94EF2C9D4}" destId="{80B89F20-B1EE-4378-A350-7A7481627A8D}" srcOrd="6" destOrd="0" presId="urn:microsoft.com/office/officeart/2005/8/layout/process5"/>
    <dgm:cxn modelId="{5C089B5B-ECB4-4E29-A173-291EA121B8FC}" type="presParOf" srcId="{1354C14E-B8F4-461C-85D6-89F94EF2C9D4}" destId="{1AA48B8C-F427-47BD-AAEC-E9FB8EB66A87}" srcOrd="7" destOrd="0" presId="urn:microsoft.com/office/officeart/2005/8/layout/process5"/>
    <dgm:cxn modelId="{2CC88CF2-BFFB-4E33-9436-37E89B54959F}" type="presParOf" srcId="{1AA48B8C-F427-47BD-AAEC-E9FB8EB66A87}" destId="{37C31410-1277-4976-8B9E-AA3800C1C433}" srcOrd="0" destOrd="0" presId="urn:microsoft.com/office/officeart/2005/8/layout/process5"/>
    <dgm:cxn modelId="{D5DB4CD4-5992-4DEF-BC67-F30087CB4E72}" type="presParOf" srcId="{1354C14E-B8F4-461C-85D6-89F94EF2C9D4}" destId="{6E1DDDD2-BB5D-4219-8960-1C6132C00856}" srcOrd="8" destOrd="0" presId="urn:microsoft.com/office/officeart/2005/8/layout/process5"/>
    <dgm:cxn modelId="{7817430F-14B5-4D37-9558-8B54A6887DBB}" type="presParOf" srcId="{1354C14E-B8F4-461C-85D6-89F94EF2C9D4}" destId="{28AD4646-26A0-4113-9EF7-C6D9BB7630D9}" srcOrd="9" destOrd="0" presId="urn:microsoft.com/office/officeart/2005/8/layout/process5"/>
    <dgm:cxn modelId="{B62315D4-D37B-4DF8-81B2-659EA10F7018}" type="presParOf" srcId="{28AD4646-26A0-4113-9EF7-C6D9BB7630D9}" destId="{97DA9C04-7A90-4315-A7E5-2EDAFEF364CE}" srcOrd="0" destOrd="0" presId="urn:microsoft.com/office/officeart/2005/8/layout/process5"/>
    <dgm:cxn modelId="{207BADA1-D805-4D1D-A4F7-7FAFDD981D81}" type="presParOf" srcId="{1354C14E-B8F4-461C-85D6-89F94EF2C9D4}" destId="{94ECCA4C-881B-4A8D-974B-6F75F51D90F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027B53-EDC6-4025-A4D3-461D6AFB574A}" type="doc">
      <dgm:prSet loTypeId="urn:microsoft.com/office/officeart/2005/8/layout/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656B6E6-0003-45A4-92CC-E750F6FD5268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Vendor  site enters CAVS/RP entry </a:t>
          </a:r>
        </a:p>
      </dgm:t>
    </dgm:pt>
    <dgm:pt modelId="{D746E069-1087-4A3F-8653-03D248B5FE76}" type="parTrans" cxnId="{C9F53F21-FC2C-402C-9293-7E1CFD0A4A84}">
      <dgm:prSet/>
      <dgm:spPr/>
      <dgm:t>
        <a:bodyPr/>
        <a:lstStyle/>
        <a:p>
          <a:endParaRPr lang="en-US"/>
        </a:p>
      </dgm:t>
    </dgm:pt>
    <dgm:pt modelId="{7A71F2AA-677C-4F3C-9E65-E413384FAD68}" type="sibTrans" cxnId="{C9F53F21-FC2C-402C-9293-7E1CFD0A4A84}">
      <dgm:prSet custT="1"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r>
            <a:rPr lang="en-US" sz="1200" b="1" dirty="0">
              <a:ln/>
            </a:rPr>
            <a:t> </a:t>
          </a:r>
        </a:p>
      </dgm:t>
    </dgm:pt>
    <dgm:pt modelId="{7F7B0D1B-7888-4CE0-89E5-566B0C4EC5B3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ATAC enters shipment information in ETA/GFM for a  6  or 24 HR spot bid request</a:t>
          </a:r>
        </a:p>
      </dgm:t>
    </dgm:pt>
    <dgm:pt modelId="{00EBF970-6502-4C57-914A-7302C5C231F8}" type="parTrans" cxnId="{7A28E3A8-5D22-4589-90F9-E2B70A38617B}">
      <dgm:prSet/>
      <dgm:spPr/>
      <dgm:t>
        <a:bodyPr/>
        <a:lstStyle/>
        <a:p>
          <a:endParaRPr lang="en-US"/>
        </a:p>
      </dgm:t>
    </dgm:pt>
    <dgm:pt modelId="{C5C7B10B-A3D1-4B1A-AE1B-26F5B7F8C644}" type="sibTrans" cxnId="{7A28E3A8-5D22-4589-90F9-E2B70A38617B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1D5AEDD3-AE34-4A11-B07F-0750AC341006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en-US" sz="1500" b="1" dirty="0"/>
        </a:p>
        <a:p>
          <a:r>
            <a:rPr lang="en-US" sz="1500" b="1" dirty="0"/>
            <a:t>CBL, AWB, GBL is emailed to vendor with the selected carrier</a:t>
          </a:r>
        </a:p>
        <a:p>
          <a:endParaRPr lang="en-US" sz="1100" b="1" dirty="0"/>
        </a:p>
      </dgm:t>
    </dgm:pt>
    <dgm:pt modelId="{547B2068-2E09-433E-AB33-E74B01671731}" type="parTrans" cxnId="{5A8F8F4F-29E8-484B-996A-F76A59CA73B1}">
      <dgm:prSet/>
      <dgm:spPr/>
      <dgm:t>
        <a:bodyPr/>
        <a:lstStyle/>
        <a:p>
          <a:endParaRPr lang="en-US"/>
        </a:p>
      </dgm:t>
    </dgm:pt>
    <dgm:pt modelId="{3CABEAA6-B912-4C30-BDAB-597508AF3734}" type="sibTrans" cxnId="{5A8F8F4F-29E8-484B-996A-F76A59CA73B1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D99FF89-994D-4C40-8F4A-22982DACF66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Pickup Directive (PUD) feeds </a:t>
          </a:r>
          <a:r>
            <a:rPr lang="en-US" sz="1500" b="1" dirty="0" err="1"/>
            <a:t>eRMS</a:t>
          </a:r>
          <a:r>
            <a:rPr lang="en-US" sz="1500" b="1" dirty="0"/>
            <a:t> within 24 </a:t>
          </a:r>
          <a:r>
            <a:rPr lang="en-US" sz="1500" b="1" dirty="0" err="1"/>
            <a:t>hrs</a:t>
          </a:r>
          <a:endParaRPr lang="en-US" sz="1500" b="1" dirty="0"/>
        </a:p>
        <a:p>
          <a:endParaRPr lang="en-US" sz="1200" b="1" dirty="0"/>
        </a:p>
      </dgm:t>
    </dgm:pt>
    <dgm:pt modelId="{2BE21302-87A4-40DD-B0F9-DCCFDB6CA557}" type="parTrans" cxnId="{3C4F7CAD-99D5-4217-9665-950FF5B33B5A}">
      <dgm:prSet/>
      <dgm:spPr/>
      <dgm:t>
        <a:bodyPr/>
        <a:lstStyle/>
        <a:p>
          <a:endParaRPr lang="en-US"/>
        </a:p>
      </dgm:t>
    </dgm:pt>
    <dgm:pt modelId="{37BCA4C7-0BA8-4D58-8FEA-63F5E0043F24}" type="sibTrans" cxnId="{3C4F7CAD-99D5-4217-9665-950FF5B33B5A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CD024D3-64CE-4F8B-9996-8BA41B0B99E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POS &amp; POD posted in eRMS via EDI feed or manually</a:t>
          </a:r>
        </a:p>
      </dgm:t>
    </dgm:pt>
    <dgm:pt modelId="{A6BCC151-EEDD-476E-A515-D05D443AA711}" type="parTrans" cxnId="{BFA200F4-D174-4B8E-9175-3268BC49390D}">
      <dgm:prSet/>
      <dgm:spPr/>
      <dgm:t>
        <a:bodyPr/>
        <a:lstStyle/>
        <a:p>
          <a:endParaRPr lang="en-US"/>
        </a:p>
      </dgm:t>
    </dgm:pt>
    <dgm:pt modelId="{9DE9BCFD-6F9A-43CB-AE9E-E89890EC7383}" type="sibTrans" cxnId="{BFA200F4-D174-4B8E-9175-3268BC49390D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C4FDE51E-D446-4F27-BCF8-F466987B95D9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Labels are cancelled within 5 business days if not used</a:t>
          </a:r>
        </a:p>
      </dgm:t>
    </dgm:pt>
    <dgm:pt modelId="{00D62528-5028-4859-A8C6-6FD25D97176F}" type="parTrans" cxnId="{4EC6B8C6-9C12-4C9F-AF1B-6D083F601989}">
      <dgm:prSet/>
      <dgm:spPr/>
      <dgm:t>
        <a:bodyPr/>
        <a:lstStyle/>
        <a:p>
          <a:endParaRPr lang="en-US"/>
        </a:p>
      </dgm:t>
    </dgm:pt>
    <dgm:pt modelId="{0EE8823D-C71E-4477-816A-E48EF2C41D52}" type="sibTrans" cxnId="{4EC6B8C6-9C12-4C9F-AF1B-6D083F601989}">
      <dgm:prSet/>
      <dgm:spPr/>
      <dgm:t>
        <a:bodyPr/>
        <a:lstStyle/>
        <a:p>
          <a:endParaRPr lang="en-US"/>
        </a:p>
      </dgm:t>
    </dgm:pt>
    <dgm:pt modelId="{1354C14E-B8F4-461C-85D6-89F94EF2C9D4}" type="pres">
      <dgm:prSet presAssocID="{49027B53-EDC6-4025-A4D3-461D6AFB574A}" presName="diagram" presStyleCnt="0">
        <dgm:presLayoutVars>
          <dgm:dir/>
          <dgm:resizeHandles val="exact"/>
        </dgm:presLayoutVars>
      </dgm:prSet>
      <dgm:spPr/>
    </dgm:pt>
    <dgm:pt modelId="{4ED99E31-AE1A-4597-B016-FFDA51CA1F93}" type="pres">
      <dgm:prSet presAssocID="{6656B6E6-0003-45A4-92CC-E750F6FD5268}" presName="node" presStyleLbl="node1" presStyleIdx="0" presStyleCnt="6" custScaleX="99958" custScaleY="102128" custLinFactNeighborX="-88" custLinFactNeighborY="-2233">
        <dgm:presLayoutVars>
          <dgm:bulletEnabled val="1"/>
        </dgm:presLayoutVars>
      </dgm:prSet>
      <dgm:spPr/>
    </dgm:pt>
    <dgm:pt modelId="{CF25D5D1-DD2A-4B62-A0DB-38E4902AA2B4}" type="pres">
      <dgm:prSet presAssocID="{7A71F2AA-677C-4F3C-9E65-E413384FAD68}" presName="sibTrans" presStyleLbl="sibTrans2D1" presStyleIdx="0" presStyleCnt="5"/>
      <dgm:spPr/>
    </dgm:pt>
    <dgm:pt modelId="{80472C9F-1925-42E3-B337-194A4C10C45E}" type="pres">
      <dgm:prSet presAssocID="{7A71F2AA-677C-4F3C-9E65-E413384FAD68}" presName="connectorText" presStyleLbl="sibTrans2D1" presStyleIdx="0" presStyleCnt="5"/>
      <dgm:spPr/>
    </dgm:pt>
    <dgm:pt modelId="{09F7A408-62E1-4C8E-9E7E-FF8475B21F91}" type="pres">
      <dgm:prSet presAssocID="{7D99FF89-994D-4C40-8F4A-22982DACF66E}" presName="node" presStyleLbl="node1" presStyleIdx="1" presStyleCnt="6">
        <dgm:presLayoutVars>
          <dgm:bulletEnabled val="1"/>
        </dgm:presLayoutVars>
      </dgm:prSet>
      <dgm:spPr/>
    </dgm:pt>
    <dgm:pt modelId="{4293A4D8-339A-4F10-B03D-AB91A837DEB0}" type="pres">
      <dgm:prSet presAssocID="{37BCA4C7-0BA8-4D58-8FEA-63F5E0043F24}" presName="sibTrans" presStyleLbl="sibTrans2D1" presStyleIdx="1" presStyleCnt="5"/>
      <dgm:spPr/>
    </dgm:pt>
    <dgm:pt modelId="{C1F98465-BB22-4382-BBE0-172E758D1C49}" type="pres">
      <dgm:prSet presAssocID="{37BCA4C7-0BA8-4D58-8FEA-63F5E0043F24}" presName="connectorText" presStyleLbl="sibTrans2D1" presStyleIdx="1" presStyleCnt="5"/>
      <dgm:spPr/>
    </dgm:pt>
    <dgm:pt modelId="{DC506EE8-1682-43FF-ABD7-ACBF1DB1849C}" type="pres">
      <dgm:prSet presAssocID="{7F7B0D1B-7888-4CE0-89E5-566B0C4EC5B3}" presName="node" presStyleLbl="node1" presStyleIdx="2" presStyleCnt="6">
        <dgm:presLayoutVars>
          <dgm:bulletEnabled val="1"/>
        </dgm:presLayoutVars>
      </dgm:prSet>
      <dgm:spPr/>
    </dgm:pt>
    <dgm:pt modelId="{1E9D0155-DAB2-460A-ABCC-73644F9652C2}" type="pres">
      <dgm:prSet presAssocID="{C5C7B10B-A3D1-4B1A-AE1B-26F5B7F8C644}" presName="sibTrans" presStyleLbl="sibTrans2D1" presStyleIdx="2" presStyleCnt="5" custLinFactNeighborY="0"/>
      <dgm:spPr/>
    </dgm:pt>
    <dgm:pt modelId="{99B5E7C1-CFE7-43C8-B003-BCE7F2A7A921}" type="pres">
      <dgm:prSet presAssocID="{C5C7B10B-A3D1-4B1A-AE1B-26F5B7F8C644}" presName="connectorText" presStyleLbl="sibTrans2D1" presStyleIdx="2" presStyleCnt="5"/>
      <dgm:spPr/>
    </dgm:pt>
    <dgm:pt modelId="{80B89F20-B1EE-4378-A350-7A7481627A8D}" type="pres">
      <dgm:prSet presAssocID="{1D5AEDD3-AE34-4A11-B07F-0750AC341006}" presName="node" presStyleLbl="node1" presStyleIdx="3" presStyleCnt="6">
        <dgm:presLayoutVars>
          <dgm:bulletEnabled val="1"/>
        </dgm:presLayoutVars>
      </dgm:prSet>
      <dgm:spPr/>
    </dgm:pt>
    <dgm:pt modelId="{1AA48B8C-F427-47BD-AAEC-E9FB8EB66A87}" type="pres">
      <dgm:prSet presAssocID="{3CABEAA6-B912-4C30-BDAB-597508AF3734}" presName="sibTrans" presStyleLbl="sibTrans2D1" presStyleIdx="3" presStyleCnt="5"/>
      <dgm:spPr/>
    </dgm:pt>
    <dgm:pt modelId="{37C31410-1277-4976-8B9E-AA3800C1C433}" type="pres">
      <dgm:prSet presAssocID="{3CABEAA6-B912-4C30-BDAB-597508AF3734}" presName="connectorText" presStyleLbl="sibTrans2D1" presStyleIdx="3" presStyleCnt="5"/>
      <dgm:spPr/>
    </dgm:pt>
    <dgm:pt modelId="{6E1DDDD2-BB5D-4219-8960-1C6132C00856}" type="pres">
      <dgm:prSet presAssocID="{7CD024D3-64CE-4F8B-9996-8BA41B0B99EE}" presName="node" presStyleLbl="node1" presStyleIdx="4" presStyleCnt="6">
        <dgm:presLayoutVars>
          <dgm:bulletEnabled val="1"/>
        </dgm:presLayoutVars>
      </dgm:prSet>
      <dgm:spPr/>
    </dgm:pt>
    <dgm:pt modelId="{28AD4646-26A0-4113-9EF7-C6D9BB7630D9}" type="pres">
      <dgm:prSet presAssocID="{9DE9BCFD-6F9A-43CB-AE9E-E89890EC7383}" presName="sibTrans" presStyleLbl="sibTrans2D1" presStyleIdx="4" presStyleCnt="5"/>
      <dgm:spPr/>
    </dgm:pt>
    <dgm:pt modelId="{97DA9C04-7A90-4315-A7E5-2EDAFEF364CE}" type="pres">
      <dgm:prSet presAssocID="{9DE9BCFD-6F9A-43CB-AE9E-E89890EC7383}" presName="connectorText" presStyleLbl="sibTrans2D1" presStyleIdx="4" presStyleCnt="5"/>
      <dgm:spPr/>
    </dgm:pt>
    <dgm:pt modelId="{94ECCA4C-881B-4A8D-974B-6F75F51D90F7}" type="pres">
      <dgm:prSet presAssocID="{C4FDE51E-D446-4F27-BCF8-F466987B95D9}" presName="node" presStyleLbl="node1" presStyleIdx="5" presStyleCnt="6">
        <dgm:presLayoutVars>
          <dgm:bulletEnabled val="1"/>
        </dgm:presLayoutVars>
      </dgm:prSet>
      <dgm:spPr/>
    </dgm:pt>
  </dgm:ptLst>
  <dgm:cxnLst>
    <dgm:cxn modelId="{1647E80B-733D-4A61-95C6-F3E058948F28}" type="presOf" srcId="{1D5AEDD3-AE34-4A11-B07F-0750AC341006}" destId="{80B89F20-B1EE-4378-A350-7A7481627A8D}" srcOrd="0" destOrd="0" presId="urn:microsoft.com/office/officeart/2005/8/layout/process5"/>
    <dgm:cxn modelId="{F1384D10-4BB1-464A-8A4C-0558FEE2E06C}" type="presOf" srcId="{7D99FF89-994D-4C40-8F4A-22982DACF66E}" destId="{09F7A408-62E1-4C8E-9E7E-FF8475B21F91}" srcOrd="0" destOrd="0" presId="urn:microsoft.com/office/officeart/2005/8/layout/process5"/>
    <dgm:cxn modelId="{C493B912-5479-4171-A792-07675671D0D2}" type="presOf" srcId="{7A71F2AA-677C-4F3C-9E65-E413384FAD68}" destId="{CF25D5D1-DD2A-4B62-A0DB-38E4902AA2B4}" srcOrd="0" destOrd="0" presId="urn:microsoft.com/office/officeart/2005/8/layout/process5"/>
    <dgm:cxn modelId="{C9F53F21-FC2C-402C-9293-7E1CFD0A4A84}" srcId="{49027B53-EDC6-4025-A4D3-461D6AFB574A}" destId="{6656B6E6-0003-45A4-92CC-E750F6FD5268}" srcOrd="0" destOrd="0" parTransId="{D746E069-1087-4A3F-8653-03D248B5FE76}" sibTransId="{7A71F2AA-677C-4F3C-9E65-E413384FAD68}"/>
    <dgm:cxn modelId="{22A4A421-9638-465B-9BFD-8E04E9F88351}" type="presOf" srcId="{9DE9BCFD-6F9A-43CB-AE9E-E89890EC7383}" destId="{97DA9C04-7A90-4315-A7E5-2EDAFEF364CE}" srcOrd="1" destOrd="0" presId="urn:microsoft.com/office/officeart/2005/8/layout/process5"/>
    <dgm:cxn modelId="{EE80F538-5D66-4A39-B2B9-26382F1EB676}" type="presOf" srcId="{49027B53-EDC6-4025-A4D3-461D6AFB574A}" destId="{1354C14E-B8F4-461C-85D6-89F94EF2C9D4}" srcOrd="0" destOrd="0" presId="urn:microsoft.com/office/officeart/2005/8/layout/process5"/>
    <dgm:cxn modelId="{C04E4E3C-9A3E-466B-9E4D-A34BD9F0A02A}" type="presOf" srcId="{3CABEAA6-B912-4C30-BDAB-597508AF3734}" destId="{37C31410-1277-4976-8B9E-AA3800C1C433}" srcOrd="1" destOrd="0" presId="urn:microsoft.com/office/officeart/2005/8/layout/process5"/>
    <dgm:cxn modelId="{CC5E6E45-4819-4864-AD86-51AC8036A4CB}" type="presOf" srcId="{C5C7B10B-A3D1-4B1A-AE1B-26F5B7F8C644}" destId="{99B5E7C1-CFE7-43C8-B003-BCE7F2A7A921}" srcOrd="1" destOrd="0" presId="urn:microsoft.com/office/officeart/2005/8/layout/process5"/>
    <dgm:cxn modelId="{5A8F8F4F-29E8-484B-996A-F76A59CA73B1}" srcId="{49027B53-EDC6-4025-A4D3-461D6AFB574A}" destId="{1D5AEDD3-AE34-4A11-B07F-0750AC341006}" srcOrd="3" destOrd="0" parTransId="{547B2068-2E09-433E-AB33-E74B01671731}" sibTransId="{3CABEAA6-B912-4C30-BDAB-597508AF3734}"/>
    <dgm:cxn modelId="{17687F53-DF70-4774-8D4F-7ADC3E712500}" type="presOf" srcId="{3CABEAA6-B912-4C30-BDAB-597508AF3734}" destId="{1AA48B8C-F427-47BD-AAEC-E9FB8EB66A87}" srcOrd="0" destOrd="0" presId="urn:microsoft.com/office/officeart/2005/8/layout/process5"/>
    <dgm:cxn modelId="{2187F48A-0A9A-49F8-997D-AF8E6E80FE30}" type="presOf" srcId="{37BCA4C7-0BA8-4D58-8FEA-63F5E0043F24}" destId="{4293A4D8-339A-4F10-B03D-AB91A837DEB0}" srcOrd="0" destOrd="0" presId="urn:microsoft.com/office/officeart/2005/8/layout/process5"/>
    <dgm:cxn modelId="{2B6C308F-D7C3-4F36-9C61-E5D8BC0D7591}" type="presOf" srcId="{9DE9BCFD-6F9A-43CB-AE9E-E89890EC7383}" destId="{28AD4646-26A0-4113-9EF7-C6D9BB7630D9}" srcOrd="0" destOrd="0" presId="urn:microsoft.com/office/officeart/2005/8/layout/process5"/>
    <dgm:cxn modelId="{BF302C91-ACE9-4F94-A2DB-5FF9C1734ADC}" type="presOf" srcId="{C5C7B10B-A3D1-4B1A-AE1B-26F5B7F8C644}" destId="{1E9D0155-DAB2-460A-ABCC-73644F9652C2}" srcOrd="0" destOrd="0" presId="urn:microsoft.com/office/officeart/2005/8/layout/process5"/>
    <dgm:cxn modelId="{97A7B394-DF96-4621-92D7-00D81B78DDE0}" type="presOf" srcId="{7A71F2AA-677C-4F3C-9E65-E413384FAD68}" destId="{80472C9F-1925-42E3-B337-194A4C10C45E}" srcOrd="1" destOrd="0" presId="urn:microsoft.com/office/officeart/2005/8/layout/process5"/>
    <dgm:cxn modelId="{44D20299-A53F-4FA7-8575-56713FD1B330}" type="presOf" srcId="{6656B6E6-0003-45A4-92CC-E750F6FD5268}" destId="{4ED99E31-AE1A-4597-B016-FFDA51CA1F93}" srcOrd="0" destOrd="0" presId="urn:microsoft.com/office/officeart/2005/8/layout/process5"/>
    <dgm:cxn modelId="{2C3D92A3-C32E-4516-86E9-1A832BF8258D}" type="presOf" srcId="{37BCA4C7-0BA8-4D58-8FEA-63F5E0043F24}" destId="{C1F98465-BB22-4382-BBE0-172E758D1C49}" srcOrd="1" destOrd="0" presId="urn:microsoft.com/office/officeart/2005/8/layout/process5"/>
    <dgm:cxn modelId="{7A28E3A8-5D22-4589-90F9-E2B70A38617B}" srcId="{49027B53-EDC6-4025-A4D3-461D6AFB574A}" destId="{7F7B0D1B-7888-4CE0-89E5-566B0C4EC5B3}" srcOrd="2" destOrd="0" parTransId="{00EBF970-6502-4C57-914A-7302C5C231F8}" sibTransId="{C5C7B10B-A3D1-4B1A-AE1B-26F5B7F8C644}"/>
    <dgm:cxn modelId="{D5E914AA-6DEE-4B61-A95B-88DCA91EA6C9}" type="presOf" srcId="{7F7B0D1B-7888-4CE0-89E5-566B0C4EC5B3}" destId="{DC506EE8-1682-43FF-ABD7-ACBF1DB1849C}" srcOrd="0" destOrd="0" presId="urn:microsoft.com/office/officeart/2005/8/layout/process5"/>
    <dgm:cxn modelId="{3C4F7CAD-99D5-4217-9665-950FF5B33B5A}" srcId="{49027B53-EDC6-4025-A4D3-461D6AFB574A}" destId="{7D99FF89-994D-4C40-8F4A-22982DACF66E}" srcOrd="1" destOrd="0" parTransId="{2BE21302-87A4-40DD-B0F9-DCCFDB6CA557}" sibTransId="{37BCA4C7-0BA8-4D58-8FEA-63F5E0043F24}"/>
    <dgm:cxn modelId="{4EC6B8C6-9C12-4C9F-AF1B-6D083F601989}" srcId="{49027B53-EDC6-4025-A4D3-461D6AFB574A}" destId="{C4FDE51E-D446-4F27-BCF8-F466987B95D9}" srcOrd="5" destOrd="0" parTransId="{00D62528-5028-4859-A8C6-6FD25D97176F}" sibTransId="{0EE8823D-C71E-4477-816A-E48EF2C41D52}"/>
    <dgm:cxn modelId="{F856EBD3-A242-45B4-A488-39B7291F5634}" type="presOf" srcId="{7CD024D3-64CE-4F8B-9996-8BA41B0B99EE}" destId="{6E1DDDD2-BB5D-4219-8960-1C6132C00856}" srcOrd="0" destOrd="0" presId="urn:microsoft.com/office/officeart/2005/8/layout/process5"/>
    <dgm:cxn modelId="{BFA200F4-D174-4B8E-9175-3268BC49390D}" srcId="{49027B53-EDC6-4025-A4D3-461D6AFB574A}" destId="{7CD024D3-64CE-4F8B-9996-8BA41B0B99EE}" srcOrd="4" destOrd="0" parTransId="{A6BCC151-EEDD-476E-A515-D05D443AA711}" sibTransId="{9DE9BCFD-6F9A-43CB-AE9E-E89890EC7383}"/>
    <dgm:cxn modelId="{7D3B9CFE-DDFE-450B-B0F0-B5802E7870B9}" type="presOf" srcId="{C4FDE51E-D446-4F27-BCF8-F466987B95D9}" destId="{94ECCA4C-881B-4A8D-974B-6F75F51D90F7}" srcOrd="0" destOrd="0" presId="urn:microsoft.com/office/officeart/2005/8/layout/process5"/>
    <dgm:cxn modelId="{1292E069-9B90-4615-A9C7-3C406B49BACF}" type="presParOf" srcId="{1354C14E-B8F4-461C-85D6-89F94EF2C9D4}" destId="{4ED99E31-AE1A-4597-B016-FFDA51CA1F93}" srcOrd="0" destOrd="0" presId="urn:microsoft.com/office/officeart/2005/8/layout/process5"/>
    <dgm:cxn modelId="{3EA68347-9B48-49D0-ADD9-88B9236A556A}" type="presParOf" srcId="{1354C14E-B8F4-461C-85D6-89F94EF2C9D4}" destId="{CF25D5D1-DD2A-4B62-A0DB-38E4902AA2B4}" srcOrd="1" destOrd="0" presId="urn:microsoft.com/office/officeart/2005/8/layout/process5"/>
    <dgm:cxn modelId="{A4F49224-150D-4A6F-BF07-3B03FF6367D5}" type="presParOf" srcId="{CF25D5D1-DD2A-4B62-A0DB-38E4902AA2B4}" destId="{80472C9F-1925-42E3-B337-194A4C10C45E}" srcOrd="0" destOrd="0" presId="urn:microsoft.com/office/officeart/2005/8/layout/process5"/>
    <dgm:cxn modelId="{585BDD35-FC9A-4153-9277-F426BBCEF8D5}" type="presParOf" srcId="{1354C14E-B8F4-461C-85D6-89F94EF2C9D4}" destId="{09F7A408-62E1-4C8E-9E7E-FF8475B21F91}" srcOrd="2" destOrd="0" presId="urn:microsoft.com/office/officeart/2005/8/layout/process5"/>
    <dgm:cxn modelId="{4457BFBC-FF22-400E-BCD8-5A59EF950C24}" type="presParOf" srcId="{1354C14E-B8F4-461C-85D6-89F94EF2C9D4}" destId="{4293A4D8-339A-4F10-B03D-AB91A837DEB0}" srcOrd="3" destOrd="0" presId="urn:microsoft.com/office/officeart/2005/8/layout/process5"/>
    <dgm:cxn modelId="{21F806EC-E713-4030-B388-DDB5AAB7CCF2}" type="presParOf" srcId="{4293A4D8-339A-4F10-B03D-AB91A837DEB0}" destId="{C1F98465-BB22-4382-BBE0-172E758D1C49}" srcOrd="0" destOrd="0" presId="urn:microsoft.com/office/officeart/2005/8/layout/process5"/>
    <dgm:cxn modelId="{EE29BF7A-559C-4F74-962C-76F1BA5DEF93}" type="presParOf" srcId="{1354C14E-B8F4-461C-85D6-89F94EF2C9D4}" destId="{DC506EE8-1682-43FF-ABD7-ACBF1DB1849C}" srcOrd="4" destOrd="0" presId="urn:microsoft.com/office/officeart/2005/8/layout/process5"/>
    <dgm:cxn modelId="{8BB5373E-11C4-4A80-B9CF-AC48D44CCD48}" type="presParOf" srcId="{1354C14E-B8F4-461C-85D6-89F94EF2C9D4}" destId="{1E9D0155-DAB2-460A-ABCC-73644F9652C2}" srcOrd="5" destOrd="0" presId="urn:microsoft.com/office/officeart/2005/8/layout/process5"/>
    <dgm:cxn modelId="{252B1DB2-7A10-4FDB-A333-C30EAEACDB9B}" type="presParOf" srcId="{1E9D0155-DAB2-460A-ABCC-73644F9652C2}" destId="{99B5E7C1-CFE7-43C8-B003-BCE7F2A7A921}" srcOrd="0" destOrd="0" presId="urn:microsoft.com/office/officeart/2005/8/layout/process5"/>
    <dgm:cxn modelId="{4D5187BF-2A2B-4B28-AAF4-35AEE487A98D}" type="presParOf" srcId="{1354C14E-B8F4-461C-85D6-89F94EF2C9D4}" destId="{80B89F20-B1EE-4378-A350-7A7481627A8D}" srcOrd="6" destOrd="0" presId="urn:microsoft.com/office/officeart/2005/8/layout/process5"/>
    <dgm:cxn modelId="{5C089B5B-ECB4-4E29-A173-291EA121B8FC}" type="presParOf" srcId="{1354C14E-B8F4-461C-85D6-89F94EF2C9D4}" destId="{1AA48B8C-F427-47BD-AAEC-E9FB8EB66A87}" srcOrd="7" destOrd="0" presId="urn:microsoft.com/office/officeart/2005/8/layout/process5"/>
    <dgm:cxn modelId="{2CC88CF2-BFFB-4E33-9436-37E89B54959F}" type="presParOf" srcId="{1AA48B8C-F427-47BD-AAEC-E9FB8EB66A87}" destId="{37C31410-1277-4976-8B9E-AA3800C1C433}" srcOrd="0" destOrd="0" presId="urn:microsoft.com/office/officeart/2005/8/layout/process5"/>
    <dgm:cxn modelId="{D5DB4CD4-5992-4DEF-BC67-F30087CB4E72}" type="presParOf" srcId="{1354C14E-B8F4-461C-85D6-89F94EF2C9D4}" destId="{6E1DDDD2-BB5D-4219-8960-1C6132C00856}" srcOrd="8" destOrd="0" presId="urn:microsoft.com/office/officeart/2005/8/layout/process5"/>
    <dgm:cxn modelId="{7817430F-14B5-4D37-9558-8B54A6887DBB}" type="presParOf" srcId="{1354C14E-B8F4-461C-85D6-89F94EF2C9D4}" destId="{28AD4646-26A0-4113-9EF7-C6D9BB7630D9}" srcOrd="9" destOrd="0" presId="urn:microsoft.com/office/officeart/2005/8/layout/process5"/>
    <dgm:cxn modelId="{B62315D4-D37B-4DF8-81B2-659EA10F7018}" type="presParOf" srcId="{28AD4646-26A0-4113-9EF7-C6D9BB7630D9}" destId="{97DA9C04-7A90-4315-A7E5-2EDAFEF364CE}" srcOrd="0" destOrd="0" presId="urn:microsoft.com/office/officeart/2005/8/layout/process5"/>
    <dgm:cxn modelId="{207BADA1-D805-4D1D-A4F7-7FAFDD981D81}" type="presParOf" srcId="{1354C14E-B8F4-461C-85D6-89F94EF2C9D4}" destId="{94ECCA4C-881B-4A8D-974B-6F75F51D90F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027B53-EDC6-4025-A4D3-461D6AFB574A}" type="doc">
      <dgm:prSet loTypeId="urn:microsoft.com/office/officeart/2005/8/layout/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656B6E6-0003-45A4-92CC-E750F6FD5268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Vendor  site enters CAVS/RP entry </a:t>
          </a:r>
        </a:p>
      </dgm:t>
    </dgm:pt>
    <dgm:pt modelId="{D746E069-1087-4A3F-8653-03D248B5FE76}" type="parTrans" cxnId="{C9F53F21-FC2C-402C-9293-7E1CFD0A4A84}">
      <dgm:prSet/>
      <dgm:spPr/>
      <dgm:t>
        <a:bodyPr/>
        <a:lstStyle/>
        <a:p>
          <a:endParaRPr lang="en-US"/>
        </a:p>
      </dgm:t>
    </dgm:pt>
    <dgm:pt modelId="{7A71F2AA-677C-4F3C-9E65-E413384FAD68}" type="sibTrans" cxnId="{C9F53F21-FC2C-402C-9293-7E1CFD0A4A84}">
      <dgm:prSet custT="1"/>
      <dgm:spPr>
        <a:solidFill>
          <a:schemeClr val="tx1"/>
        </a:solidFill>
      </dgm:spPr>
      <dgm:t>
        <a:bodyPr/>
        <a:lstStyle/>
        <a:p>
          <a:r>
            <a:rPr lang="en-US" sz="1200" b="1" dirty="0">
              <a:ln/>
            </a:rPr>
            <a:t> </a:t>
          </a:r>
        </a:p>
      </dgm:t>
    </dgm:pt>
    <dgm:pt modelId="{7F7B0D1B-7888-4CE0-89E5-566B0C4EC5B3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ATAC enters shipment information in ETA/GFM select  1 or 3 HR spot bid request</a:t>
          </a:r>
        </a:p>
      </dgm:t>
    </dgm:pt>
    <dgm:pt modelId="{00EBF970-6502-4C57-914A-7302C5C231F8}" type="parTrans" cxnId="{7A28E3A8-5D22-4589-90F9-E2B70A38617B}">
      <dgm:prSet/>
      <dgm:spPr/>
      <dgm:t>
        <a:bodyPr/>
        <a:lstStyle/>
        <a:p>
          <a:endParaRPr lang="en-US"/>
        </a:p>
      </dgm:t>
    </dgm:pt>
    <dgm:pt modelId="{C5C7B10B-A3D1-4B1A-AE1B-26F5B7F8C644}" type="sibTrans" cxnId="{7A28E3A8-5D22-4589-90F9-E2B70A38617B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1D5AEDD3-AE34-4A11-B07F-0750AC341006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CBL, AWB, GBL is emailed to vendor with the selected carrier who will arrange pick up.</a:t>
          </a:r>
        </a:p>
        <a:p>
          <a:endParaRPr lang="en-US" sz="1100" b="1" dirty="0"/>
        </a:p>
      </dgm:t>
    </dgm:pt>
    <dgm:pt modelId="{547B2068-2E09-433E-AB33-E74B01671731}" type="parTrans" cxnId="{5A8F8F4F-29E8-484B-996A-F76A59CA73B1}">
      <dgm:prSet/>
      <dgm:spPr/>
      <dgm:t>
        <a:bodyPr/>
        <a:lstStyle/>
        <a:p>
          <a:endParaRPr lang="en-US"/>
        </a:p>
      </dgm:t>
    </dgm:pt>
    <dgm:pt modelId="{3CABEAA6-B912-4C30-BDAB-597508AF3734}" type="sibTrans" cxnId="{5A8F8F4F-29E8-484B-996A-F76A59CA73B1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D99FF89-994D-4C40-8F4A-22982DACF66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>
              <a:effectLst/>
            </a:rPr>
            <a:t>ATAC receives email  with, copy of 1348, DIMS &amp; WT</a:t>
          </a:r>
          <a:endParaRPr lang="en-US" sz="1500" b="1" dirty="0"/>
        </a:p>
      </dgm:t>
    </dgm:pt>
    <dgm:pt modelId="{2BE21302-87A4-40DD-B0F9-DCCFDB6CA557}" type="parTrans" cxnId="{3C4F7CAD-99D5-4217-9665-950FF5B33B5A}">
      <dgm:prSet/>
      <dgm:spPr/>
      <dgm:t>
        <a:bodyPr/>
        <a:lstStyle/>
        <a:p>
          <a:endParaRPr lang="en-US"/>
        </a:p>
      </dgm:t>
    </dgm:pt>
    <dgm:pt modelId="{37BCA4C7-0BA8-4D58-8FEA-63F5E0043F24}" type="sibTrans" cxnId="{3C4F7CAD-99D5-4217-9665-950FF5B33B5A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7CD024D3-64CE-4F8B-9996-8BA41B0B99EE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POS &amp; POD posted in eRMS via EDI feed or manually</a:t>
          </a:r>
        </a:p>
      </dgm:t>
    </dgm:pt>
    <dgm:pt modelId="{A6BCC151-EEDD-476E-A515-D05D443AA711}" type="parTrans" cxnId="{BFA200F4-D174-4B8E-9175-3268BC49390D}">
      <dgm:prSet/>
      <dgm:spPr/>
      <dgm:t>
        <a:bodyPr/>
        <a:lstStyle/>
        <a:p>
          <a:endParaRPr lang="en-US"/>
        </a:p>
      </dgm:t>
    </dgm:pt>
    <dgm:pt modelId="{9DE9BCFD-6F9A-43CB-AE9E-E89890EC7383}" type="sibTrans" cxnId="{BFA200F4-D174-4B8E-9175-3268BC49390D}">
      <dgm:prSet/>
      <dgm:spPr>
        <a:solidFill>
          <a:schemeClr val="tx1"/>
        </a:solidFill>
      </dgm:spPr>
      <dgm:t>
        <a:bodyPr/>
        <a:lstStyle/>
        <a:p>
          <a:endParaRPr lang="en-US" dirty="0"/>
        </a:p>
      </dgm:t>
    </dgm:pt>
    <dgm:pt modelId="{C4FDE51E-D446-4F27-BCF8-F466987B95D9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/>
            <a:t>Labels are cancelled within 5 business days if not used</a:t>
          </a:r>
        </a:p>
      </dgm:t>
    </dgm:pt>
    <dgm:pt modelId="{00D62528-5028-4859-A8C6-6FD25D97176F}" type="parTrans" cxnId="{4EC6B8C6-9C12-4C9F-AF1B-6D083F601989}">
      <dgm:prSet/>
      <dgm:spPr/>
      <dgm:t>
        <a:bodyPr/>
        <a:lstStyle/>
        <a:p>
          <a:endParaRPr lang="en-US"/>
        </a:p>
      </dgm:t>
    </dgm:pt>
    <dgm:pt modelId="{0EE8823D-C71E-4477-816A-E48EF2C41D52}" type="sibTrans" cxnId="{4EC6B8C6-9C12-4C9F-AF1B-6D083F601989}">
      <dgm:prSet/>
      <dgm:spPr/>
      <dgm:t>
        <a:bodyPr/>
        <a:lstStyle/>
        <a:p>
          <a:endParaRPr lang="en-US"/>
        </a:p>
      </dgm:t>
    </dgm:pt>
    <dgm:pt modelId="{1354C14E-B8F4-461C-85D6-89F94EF2C9D4}" type="pres">
      <dgm:prSet presAssocID="{49027B53-EDC6-4025-A4D3-461D6AFB574A}" presName="diagram" presStyleCnt="0">
        <dgm:presLayoutVars>
          <dgm:dir/>
          <dgm:resizeHandles val="exact"/>
        </dgm:presLayoutVars>
      </dgm:prSet>
      <dgm:spPr/>
    </dgm:pt>
    <dgm:pt modelId="{4ED99E31-AE1A-4597-B016-FFDA51CA1F93}" type="pres">
      <dgm:prSet presAssocID="{6656B6E6-0003-45A4-92CC-E750F6FD5268}" presName="node" presStyleLbl="node1" presStyleIdx="0" presStyleCnt="6" custLinFactNeighborX="-88" custLinFactNeighborY="-2233">
        <dgm:presLayoutVars>
          <dgm:bulletEnabled val="1"/>
        </dgm:presLayoutVars>
      </dgm:prSet>
      <dgm:spPr/>
    </dgm:pt>
    <dgm:pt modelId="{CF25D5D1-DD2A-4B62-A0DB-38E4902AA2B4}" type="pres">
      <dgm:prSet presAssocID="{7A71F2AA-677C-4F3C-9E65-E413384FAD68}" presName="sibTrans" presStyleLbl="sibTrans2D1" presStyleIdx="0" presStyleCnt="5"/>
      <dgm:spPr/>
    </dgm:pt>
    <dgm:pt modelId="{80472C9F-1925-42E3-B337-194A4C10C45E}" type="pres">
      <dgm:prSet presAssocID="{7A71F2AA-677C-4F3C-9E65-E413384FAD68}" presName="connectorText" presStyleLbl="sibTrans2D1" presStyleIdx="0" presStyleCnt="5"/>
      <dgm:spPr/>
    </dgm:pt>
    <dgm:pt modelId="{09F7A408-62E1-4C8E-9E7E-FF8475B21F91}" type="pres">
      <dgm:prSet presAssocID="{7D99FF89-994D-4C40-8F4A-22982DACF66E}" presName="node" presStyleLbl="node1" presStyleIdx="1" presStyleCnt="6">
        <dgm:presLayoutVars>
          <dgm:bulletEnabled val="1"/>
        </dgm:presLayoutVars>
      </dgm:prSet>
      <dgm:spPr/>
    </dgm:pt>
    <dgm:pt modelId="{4293A4D8-339A-4F10-B03D-AB91A837DEB0}" type="pres">
      <dgm:prSet presAssocID="{37BCA4C7-0BA8-4D58-8FEA-63F5E0043F24}" presName="sibTrans" presStyleLbl="sibTrans2D1" presStyleIdx="1" presStyleCnt="5"/>
      <dgm:spPr/>
    </dgm:pt>
    <dgm:pt modelId="{C1F98465-BB22-4382-BBE0-172E758D1C49}" type="pres">
      <dgm:prSet presAssocID="{37BCA4C7-0BA8-4D58-8FEA-63F5E0043F24}" presName="connectorText" presStyleLbl="sibTrans2D1" presStyleIdx="1" presStyleCnt="5"/>
      <dgm:spPr/>
    </dgm:pt>
    <dgm:pt modelId="{DC506EE8-1682-43FF-ABD7-ACBF1DB1849C}" type="pres">
      <dgm:prSet presAssocID="{7F7B0D1B-7888-4CE0-89E5-566B0C4EC5B3}" presName="node" presStyleLbl="node1" presStyleIdx="2" presStyleCnt="6">
        <dgm:presLayoutVars>
          <dgm:bulletEnabled val="1"/>
        </dgm:presLayoutVars>
      </dgm:prSet>
      <dgm:spPr/>
    </dgm:pt>
    <dgm:pt modelId="{1E9D0155-DAB2-460A-ABCC-73644F9652C2}" type="pres">
      <dgm:prSet presAssocID="{C5C7B10B-A3D1-4B1A-AE1B-26F5B7F8C644}" presName="sibTrans" presStyleLbl="sibTrans2D1" presStyleIdx="2" presStyleCnt="5" custLinFactNeighborY="0"/>
      <dgm:spPr/>
    </dgm:pt>
    <dgm:pt modelId="{99B5E7C1-CFE7-43C8-B003-BCE7F2A7A921}" type="pres">
      <dgm:prSet presAssocID="{C5C7B10B-A3D1-4B1A-AE1B-26F5B7F8C644}" presName="connectorText" presStyleLbl="sibTrans2D1" presStyleIdx="2" presStyleCnt="5"/>
      <dgm:spPr/>
    </dgm:pt>
    <dgm:pt modelId="{80B89F20-B1EE-4378-A350-7A7481627A8D}" type="pres">
      <dgm:prSet presAssocID="{1D5AEDD3-AE34-4A11-B07F-0750AC341006}" presName="node" presStyleLbl="node1" presStyleIdx="3" presStyleCnt="6">
        <dgm:presLayoutVars>
          <dgm:bulletEnabled val="1"/>
        </dgm:presLayoutVars>
      </dgm:prSet>
      <dgm:spPr/>
    </dgm:pt>
    <dgm:pt modelId="{1AA48B8C-F427-47BD-AAEC-E9FB8EB66A87}" type="pres">
      <dgm:prSet presAssocID="{3CABEAA6-B912-4C30-BDAB-597508AF3734}" presName="sibTrans" presStyleLbl="sibTrans2D1" presStyleIdx="3" presStyleCnt="5"/>
      <dgm:spPr/>
    </dgm:pt>
    <dgm:pt modelId="{37C31410-1277-4976-8B9E-AA3800C1C433}" type="pres">
      <dgm:prSet presAssocID="{3CABEAA6-B912-4C30-BDAB-597508AF3734}" presName="connectorText" presStyleLbl="sibTrans2D1" presStyleIdx="3" presStyleCnt="5"/>
      <dgm:spPr/>
    </dgm:pt>
    <dgm:pt modelId="{6E1DDDD2-BB5D-4219-8960-1C6132C00856}" type="pres">
      <dgm:prSet presAssocID="{7CD024D3-64CE-4F8B-9996-8BA41B0B99EE}" presName="node" presStyleLbl="node1" presStyleIdx="4" presStyleCnt="6">
        <dgm:presLayoutVars>
          <dgm:bulletEnabled val="1"/>
        </dgm:presLayoutVars>
      </dgm:prSet>
      <dgm:spPr/>
    </dgm:pt>
    <dgm:pt modelId="{28AD4646-26A0-4113-9EF7-C6D9BB7630D9}" type="pres">
      <dgm:prSet presAssocID="{9DE9BCFD-6F9A-43CB-AE9E-E89890EC7383}" presName="sibTrans" presStyleLbl="sibTrans2D1" presStyleIdx="4" presStyleCnt="5"/>
      <dgm:spPr/>
    </dgm:pt>
    <dgm:pt modelId="{97DA9C04-7A90-4315-A7E5-2EDAFEF364CE}" type="pres">
      <dgm:prSet presAssocID="{9DE9BCFD-6F9A-43CB-AE9E-E89890EC7383}" presName="connectorText" presStyleLbl="sibTrans2D1" presStyleIdx="4" presStyleCnt="5"/>
      <dgm:spPr/>
    </dgm:pt>
    <dgm:pt modelId="{94ECCA4C-881B-4A8D-974B-6F75F51D90F7}" type="pres">
      <dgm:prSet presAssocID="{C4FDE51E-D446-4F27-BCF8-F466987B95D9}" presName="node" presStyleLbl="node1" presStyleIdx="5" presStyleCnt="6">
        <dgm:presLayoutVars>
          <dgm:bulletEnabled val="1"/>
        </dgm:presLayoutVars>
      </dgm:prSet>
      <dgm:spPr/>
    </dgm:pt>
  </dgm:ptLst>
  <dgm:cxnLst>
    <dgm:cxn modelId="{1647E80B-733D-4A61-95C6-F3E058948F28}" type="presOf" srcId="{1D5AEDD3-AE34-4A11-B07F-0750AC341006}" destId="{80B89F20-B1EE-4378-A350-7A7481627A8D}" srcOrd="0" destOrd="0" presId="urn:microsoft.com/office/officeart/2005/8/layout/process5"/>
    <dgm:cxn modelId="{F1384D10-4BB1-464A-8A4C-0558FEE2E06C}" type="presOf" srcId="{7D99FF89-994D-4C40-8F4A-22982DACF66E}" destId="{09F7A408-62E1-4C8E-9E7E-FF8475B21F91}" srcOrd="0" destOrd="0" presId="urn:microsoft.com/office/officeart/2005/8/layout/process5"/>
    <dgm:cxn modelId="{C493B912-5479-4171-A792-07675671D0D2}" type="presOf" srcId="{7A71F2AA-677C-4F3C-9E65-E413384FAD68}" destId="{CF25D5D1-DD2A-4B62-A0DB-38E4902AA2B4}" srcOrd="0" destOrd="0" presId="urn:microsoft.com/office/officeart/2005/8/layout/process5"/>
    <dgm:cxn modelId="{C9F53F21-FC2C-402C-9293-7E1CFD0A4A84}" srcId="{49027B53-EDC6-4025-A4D3-461D6AFB574A}" destId="{6656B6E6-0003-45A4-92CC-E750F6FD5268}" srcOrd="0" destOrd="0" parTransId="{D746E069-1087-4A3F-8653-03D248B5FE76}" sibTransId="{7A71F2AA-677C-4F3C-9E65-E413384FAD68}"/>
    <dgm:cxn modelId="{22A4A421-9638-465B-9BFD-8E04E9F88351}" type="presOf" srcId="{9DE9BCFD-6F9A-43CB-AE9E-E89890EC7383}" destId="{97DA9C04-7A90-4315-A7E5-2EDAFEF364CE}" srcOrd="1" destOrd="0" presId="urn:microsoft.com/office/officeart/2005/8/layout/process5"/>
    <dgm:cxn modelId="{EE80F538-5D66-4A39-B2B9-26382F1EB676}" type="presOf" srcId="{49027B53-EDC6-4025-A4D3-461D6AFB574A}" destId="{1354C14E-B8F4-461C-85D6-89F94EF2C9D4}" srcOrd="0" destOrd="0" presId="urn:microsoft.com/office/officeart/2005/8/layout/process5"/>
    <dgm:cxn modelId="{C04E4E3C-9A3E-466B-9E4D-A34BD9F0A02A}" type="presOf" srcId="{3CABEAA6-B912-4C30-BDAB-597508AF3734}" destId="{37C31410-1277-4976-8B9E-AA3800C1C433}" srcOrd="1" destOrd="0" presId="urn:microsoft.com/office/officeart/2005/8/layout/process5"/>
    <dgm:cxn modelId="{CC5E6E45-4819-4864-AD86-51AC8036A4CB}" type="presOf" srcId="{C5C7B10B-A3D1-4B1A-AE1B-26F5B7F8C644}" destId="{99B5E7C1-CFE7-43C8-B003-BCE7F2A7A921}" srcOrd="1" destOrd="0" presId="urn:microsoft.com/office/officeart/2005/8/layout/process5"/>
    <dgm:cxn modelId="{5A8F8F4F-29E8-484B-996A-F76A59CA73B1}" srcId="{49027B53-EDC6-4025-A4D3-461D6AFB574A}" destId="{1D5AEDD3-AE34-4A11-B07F-0750AC341006}" srcOrd="3" destOrd="0" parTransId="{547B2068-2E09-433E-AB33-E74B01671731}" sibTransId="{3CABEAA6-B912-4C30-BDAB-597508AF3734}"/>
    <dgm:cxn modelId="{17687F53-DF70-4774-8D4F-7ADC3E712500}" type="presOf" srcId="{3CABEAA6-B912-4C30-BDAB-597508AF3734}" destId="{1AA48B8C-F427-47BD-AAEC-E9FB8EB66A87}" srcOrd="0" destOrd="0" presId="urn:microsoft.com/office/officeart/2005/8/layout/process5"/>
    <dgm:cxn modelId="{2187F48A-0A9A-49F8-997D-AF8E6E80FE30}" type="presOf" srcId="{37BCA4C7-0BA8-4D58-8FEA-63F5E0043F24}" destId="{4293A4D8-339A-4F10-B03D-AB91A837DEB0}" srcOrd="0" destOrd="0" presId="urn:microsoft.com/office/officeart/2005/8/layout/process5"/>
    <dgm:cxn modelId="{2B6C308F-D7C3-4F36-9C61-E5D8BC0D7591}" type="presOf" srcId="{9DE9BCFD-6F9A-43CB-AE9E-E89890EC7383}" destId="{28AD4646-26A0-4113-9EF7-C6D9BB7630D9}" srcOrd="0" destOrd="0" presId="urn:microsoft.com/office/officeart/2005/8/layout/process5"/>
    <dgm:cxn modelId="{BF302C91-ACE9-4F94-A2DB-5FF9C1734ADC}" type="presOf" srcId="{C5C7B10B-A3D1-4B1A-AE1B-26F5B7F8C644}" destId="{1E9D0155-DAB2-460A-ABCC-73644F9652C2}" srcOrd="0" destOrd="0" presId="urn:microsoft.com/office/officeart/2005/8/layout/process5"/>
    <dgm:cxn modelId="{97A7B394-DF96-4621-92D7-00D81B78DDE0}" type="presOf" srcId="{7A71F2AA-677C-4F3C-9E65-E413384FAD68}" destId="{80472C9F-1925-42E3-B337-194A4C10C45E}" srcOrd="1" destOrd="0" presId="urn:microsoft.com/office/officeart/2005/8/layout/process5"/>
    <dgm:cxn modelId="{44D20299-A53F-4FA7-8575-56713FD1B330}" type="presOf" srcId="{6656B6E6-0003-45A4-92CC-E750F6FD5268}" destId="{4ED99E31-AE1A-4597-B016-FFDA51CA1F93}" srcOrd="0" destOrd="0" presId="urn:microsoft.com/office/officeart/2005/8/layout/process5"/>
    <dgm:cxn modelId="{2C3D92A3-C32E-4516-86E9-1A832BF8258D}" type="presOf" srcId="{37BCA4C7-0BA8-4D58-8FEA-63F5E0043F24}" destId="{C1F98465-BB22-4382-BBE0-172E758D1C49}" srcOrd="1" destOrd="0" presId="urn:microsoft.com/office/officeart/2005/8/layout/process5"/>
    <dgm:cxn modelId="{7A28E3A8-5D22-4589-90F9-E2B70A38617B}" srcId="{49027B53-EDC6-4025-A4D3-461D6AFB574A}" destId="{7F7B0D1B-7888-4CE0-89E5-566B0C4EC5B3}" srcOrd="2" destOrd="0" parTransId="{00EBF970-6502-4C57-914A-7302C5C231F8}" sibTransId="{C5C7B10B-A3D1-4B1A-AE1B-26F5B7F8C644}"/>
    <dgm:cxn modelId="{D5E914AA-6DEE-4B61-A95B-88DCA91EA6C9}" type="presOf" srcId="{7F7B0D1B-7888-4CE0-89E5-566B0C4EC5B3}" destId="{DC506EE8-1682-43FF-ABD7-ACBF1DB1849C}" srcOrd="0" destOrd="0" presId="urn:microsoft.com/office/officeart/2005/8/layout/process5"/>
    <dgm:cxn modelId="{3C4F7CAD-99D5-4217-9665-950FF5B33B5A}" srcId="{49027B53-EDC6-4025-A4D3-461D6AFB574A}" destId="{7D99FF89-994D-4C40-8F4A-22982DACF66E}" srcOrd="1" destOrd="0" parTransId="{2BE21302-87A4-40DD-B0F9-DCCFDB6CA557}" sibTransId="{37BCA4C7-0BA8-4D58-8FEA-63F5E0043F24}"/>
    <dgm:cxn modelId="{4EC6B8C6-9C12-4C9F-AF1B-6D083F601989}" srcId="{49027B53-EDC6-4025-A4D3-461D6AFB574A}" destId="{C4FDE51E-D446-4F27-BCF8-F466987B95D9}" srcOrd="5" destOrd="0" parTransId="{00D62528-5028-4859-A8C6-6FD25D97176F}" sibTransId="{0EE8823D-C71E-4477-816A-E48EF2C41D52}"/>
    <dgm:cxn modelId="{F856EBD3-A242-45B4-A488-39B7291F5634}" type="presOf" srcId="{7CD024D3-64CE-4F8B-9996-8BA41B0B99EE}" destId="{6E1DDDD2-BB5D-4219-8960-1C6132C00856}" srcOrd="0" destOrd="0" presId="urn:microsoft.com/office/officeart/2005/8/layout/process5"/>
    <dgm:cxn modelId="{BFA200F4-D174-4B8E-9175-3268BC49390D}" srcId="{49027B53-EDC6-4025-A4D3-461D6AFB574A}" destId="{7CD024D3-64CE-4F8B-9996-8BA41B0B99EE}" srcOrd="4" destOrd="0" parTransId="{A6BCC151-EEDD-476E-A515-D05D443AA711}" sibTransId="{9DE9BCFD-6F9A-43CB-AE9E-E89890EC7383}"/>
    <dgm:cxn modelId="{7D3B9CFE-DDFE-450B-B0F0-B5802E7870B9}" type="presOf" srcId="{C4FDE51E-D446-4F27-BCF8-F466987B95D9}" destId="{94ECCA4C-881B-4A8D-974B-6F75F51D90F7}" srcOrd="0" destOrd="0" presId="urn:microsoft.com/office/officeart/2005/8/layout/process5"/>
    <dgm:cxn modelId="{1292E069-9B90-4615-A9C7-3C406B49BACF}" type="presParOf" srcId="{1354C14E-B8F4-461C-85D6-89F94EF2C9D4}" destId="{4ED99E31-AE1A-4597-B016-FFDA51CA1F93}" srcOrd="0" destOrd="0" presId="urn:microsoft.com/office/officeart/2005/8/layout/process5"/>
    <dgm:cxn modelId="{3EA68347-9B48-49D0-ADD9-88B9236A556A}" type="presParOf" srcId="{1354C14E-B8F4-461C-85D6-89F94EF2C9D4}" destId="{CF25D5D1-DD2A-4B62-A0DB-38E4902AA2B4}" srcOrd="1" destOrd="0" presId="urn:microsoft.com/office/officeart/2005/8/layout/process5"/>
    <dgm:cxn modelId="{A4F49224-150D-4A6F-BF07-3B03FF6367D5}" type="presParOf" srcId="{CF25D5D1-DD2A-4B62-A0DB-38E4902AA2B4}" destId="{80472C9F-1925-42E3-B337-194A4C10C45E}" srcOrd="0" destOrd="0" presId="urn:microsoft.com/office/officeart/2005/8/layout/process5"/>
    <dgm:cxn modelId="{585BDD35-FC9A-4153-9277-F426BBCEF8D5}" type="presParOf" srcId="{1354C14E-B8F4-461C-85D6-89F94EF2C9D4}" destId="{09F7A408-62E1-4C8E-9E7E-FF8475B21F91}" srcOrd="2" destOrd="0" presId="urn:microsoft.com/office/officeart/2005/8/layout/process5"/>
    <dgm:cxn modelId="{4457BFBC-FF22-400E-BCD8-5A59EF950C24}" type="presParOf" srcId="{1354C14E-B8F4-461C-85D6-89F94EF2C9D4}" destId="{4293A4D8-339A-4F10-B03D-AB91A837DEB0}" srcOrd="3" destOrd="0" presId="urn:microsoft.com/office/officeart/2005/8/layout/process5"/>
    <dgm:cxn modelId="{21F806EC-E713-4030-B388-DDB5AAB7CCF2}" type="presParOf" srcId="{4293A4D8-339A-4F10-B03D-AB91A837DEB0}" destId="{C1F98465-BB22-4382-BBE0-172E758D1C49}" srcOrd="0" destOrd="0" presId="urn:microsoft.com/office/officeart/2005/8/layout/process5"/>
    <dgm:cxn modelId="{EE29BF7A-559C-4F74-962C-76F1BA5DEF93}" type="presParOf" srcId="{1354C14E-B8F4-461C-85D6-89F94EF2C9D4}" destId="{DC506EE8-1682-43FF-ABD7-ACBF1DB1849C}" srcOrd="4" destOrd="0" presId="urn:microsoft.com/office/officeart/2005/8/layout/process5"/>
    <dgm:cxn modelId="{8BB5373E-11C4-4A80-B9CF-AC48D44CCD48}" type="presParOf" srcId="{1354C14E-B8F4-461C-85D6-89F94EF2C9D4}" destId="{1E9D0155-DAB2-460A-ABCC-73644F9652C2}" srcOrd="5" destOrd="0" presId="urn:microsoft.com/office/officeart/2005/8/layout/process5"/>
    <dgm:cxn modelId="{252B1DB2-7A10-4FDB-A333-C30EAEACDB9B}" type="presParOf" srcId="{1E9D0155-DAB2-460A-ABCC-73644F9652C2}" destId="{99B5E7C1-CFE7-43C8-B003-BCE7F2A7A921}" srcOrd="0" destOrd="0" presId="urn:microsoft.com/office/officeart/2005/8/layout/process5"/>
    <dgm:cxn modelId="{4D5187BF-2A2B-4B28-AAF4-35AEE487A98D}" type="presParOf" srcId="{1354C14E-B8F4-461C-85D6-89F94EF2C9D4}" destId="{80B89F20-B1EE-4378-A350-7A7481627A8D}" srcOrd="6" destOrd="0" presId="urn:microsoft.com/office/officeart/2005/8/layout/process5"/>
    <dgm:cxn modelId="{5C089B5B-ECB4-4E29-A173-291EA121B8FC}" type="presParOf" srcId="{1354C14E-B8F4-461C-85D6-89F94EF2C9D4}" destId="{1AA48B8C-F427-47BD-AAEC-E9FB8EB66A87}" srcOrd="7" destOrd="0" presId="urn:microsoft.com/office/officeart/2005/8/layout/process5"/>
    <dgm:cxn modelId="{2CC88CF2-BFFB-4E33-9436-37E89B54959F}" type="presParOf" srcId="{1AA48B8C-F427-47BD-AAEC-E9FB8EB66A87}" destId="{37C31410-1277-4976-8B9E-AA3800C1C433}" srcOrd="0" destOrd="0" presId="urn:microsoft.com/office/officeart/2005/8/layout/process5"/>
    <dgm:cxn modelId="{D5DB4CD4-5992-4DEF-BC67-F30087CB4E72}" type="presParOf" srcId="{1354C14E-B8F4-461C-85D6-89F94EF2C9D4}" destId="{6E1DDDD2-BB5D-4219-8960-1C6132C00856}" srcOrd="8" destOrd="0" presId="urn:microsoft.com/office/officeart/2005/8/layout/process5"/>
    <dgm:cxn modelId="{7817430F-14B5-4D37-9558-8B54A6887DBB}" type="presParOf" srcId="{1354C14E-B8F4-461C-85D6-89F94EF2C9D4}" destId="{28AD4646-26A0-4113-9EF7-C6D9BB7630D9}" srcOrd="9" destOrd="0" presId="urn:microsoft.com/office/officeart/2005/8/layout/process5"/>
    <dgm:cxn modelId="{B62315D4-D37B-4DF8-81B2-659EA10F7018}" type="presParOf" srcId="{28AD4646-26A0-4113-9EF7-C6D9BB7630D9}" destId="{97DA9C04-7A90-4315-A7E5-2EDAFEF364CE}" srcOrd="0" destOrd="0" presId="urn:microsoft.com/office/officeart/2005/8/layout/process5"/>
    <dgm:cxn modelId="{207BADA1-D805-4D1D-A4F7-7FAFDD981D81}" type="presParOf" srcId="{1354C14E-B8F4-461C-85D6-89F94EF2C9D4}" destId="{94ECCA4C-881B-4A8D-974B-6F75F51D90F7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99E31-AE1A-4597-B016-FFDA51CA1F93}">
      <dsp:nvSpPr>
        <dsp:cNvPr id="0" name=""/>
        <dsp:cNvSpPr/>
      </dsp:nvSpPr>
      <dsp:spPr>
        <a:xfrm>
          <a:off x="5478" y="40407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Vendor site enter CAV/RP entry </a:t>
          </a:r>
        </a:p>
      </dsp:txBody>
      <dsp:txXfrm>
        <a:off x="44525" y="443121"/>
        <a:ext cx="2143835" cy="1255063"/>
      </dsp:txXfrm>
    </dsp:sp>
    <dsp:sp modelId="{CF25D5D1-DD2A-4B62-A0DB-38E4902AA2B4}">
      <dsp:nvSpPr>
        <dsp:cNvPr id="0" name=""/>
        <dsp:cNvSpPr/>
      </dsp:nvSpPr>
      <dsp:spPr>
        <a:xfrm rot="32878">
          <a:off x="2423357" y="809891"/>
          <a:ext cx="472106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/>
            </a:rPr>
            <a:t> </a:t>
          </a:r>
        </a:p>
      </dsp:txBody>
      <dsp:txXfrm>
        <a:off x="2423360" y="919422"/>
        <a:ext cx="330474" cy="330622"/>
      </dsp:txXfrm>
    </dsp:sp>
    <dsp:sp modelId="{09F7A408-62E1-4C8E-9E7E-FF8475B21F91}">
      <dsp:nvSpPr>
        <dsp:cNvPr id="0" name=""/>
        <dsp:cNvSpPr/>
      </dsp:nvSpPr>
      <dsp:spPr>
        <a:xfrm>
          <a:off x="3118135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Pickup Directive feeds </a:t>
          </a:r>
          <a:r>
            <a:rPr lang="en-US" sz="1500" b="1" kern="1200" dirty="0" err="1"/>
            <a:t>eRMS</a:t>
          </a:r>
          <a:r>
            <a:rPr lang="en-US" sz="1500" b="1" kern="1200" dirty="0"/>
            <a:t> within 24 </a:t>
          </a:r>
          <a:r>
            <a:rPr lang="en-US" sz="1500" b="1" kern="1200" dirty="0" err="1"/>
            <a:t>hrs</a:t>
          </a:r>
          <a:endParaRPr lang="en-US" sz="1500" b="1" kern="1200" dirty="0"/>
        </a:p>
      </dsp:txBody>
      <dsp:txXfrm>
        <a:off x="3157182" y="472891"/>
        <a:ext cx="2143835" cy="1255063"/>
      </dsp:txXfrm>
    </dsp:sp>
    <dsp:sp modelId="{4293A4D8-339A-4F10-B03D-AB91A837DEB0}">
      <dsp:nvSpPr>
        <dsp:cNvPr id="0" name=""/>
        <dsp:cNvSpPr/>
      </dsp:nvSpPr>
      <dsp:spPr>
        <a:xfrm>
          <a:off x="5535594" y="82490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5535594" y="935111"/>
        <a:ext cx="329734" cy="330622"/>
      </dsp:txXfrm>
    </dsp:sp>
    <dsp:sp modelId="{DC506EE8-1682-43FF-ABD7-ACBF1DB1849C}">
      <dsp:nvSpPr>
        <dsp:cNvPr id="0" name=""/>
        <dsp:cNvSpPr/>
      </dsp:nvSpPr>
      <dsp:spPr>
        <a:xfrm>
          <a:off x="6228836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ATAC provides labels &amp; carrier info to shipping site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/>
        </a:p>
      </dsp:txBody>
      <dsp:txXfrm>
        <a:off x="6267883" y="472891"/>
        <a:ext cx="2143835" cy="1255063"/>
      </dsp:txXfrm>
    </dsp:sp>
    <dsp:sp modelId="{1E9D0155-DAB2-460A-ABCC-73644F9652C2}">
      <dsp:nvSpPr>
        <dsp:cNvPr id="0" name=""/>
        <dsp:cNvSpPr/>
      </dsp:nvSpPr>
      <dsp:spPr>
        <a:xfrm rot="5400000">
          <a:off x="7104276" y="1922537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-5400000">
        <a:off x="7174490" y="1962532"/>
        <a:ext cx="330622" cy="329734"/>
      </dsp:txXfrm>
    </dsp:sp>
    <dsp:sp modelId="{80B89F20-B1EE-4378-A350-7A7481627A8D}">
      <dsp:nvSpPr>
        <dsp:cNvPr id="0" name=""/>
        <dsp:cNvSpPr/>
      </dsp:nvSpPr>
      <dsp:spPr>
        <a:xfrm>
          <a:off x="6228836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Carrier picks up within 24 to 48 hours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Or scheduled daily pick up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b="1" kern="1200" dirty="0"/>
        </a:p>
      </dsp:txBody>
      <dsp:txXfrm>
        <a:off x="6267883" y="2694820"/>
        <a:ext cx="2143835" cy="1255063"/>
      </dsp:txXfrm>
    </dsp:sp>
    <dsp:sp modelId="{1AA48B8C-F427-47BD-AAEC-E9FB8EB66A87}">
      <dsp:nvSpPr>
        <dsp:cNvPr id="0" name=""/>
        <dsp:cNvSpPr/>
      </dsp:nvSpPr>
      <dsp:spPr>
        <a:xfrm rot="10800000">
          <a:off x="5562257" y="304683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5703572" y="3157041"/>
        <a:ext cx="329734" cy="330622"/>
      </dsp:txXfrm>
    </dsp:sp>
    <dsp:sp modelId="{6E1DDDD2-BB5D-4219-8960-1C6132C00856}">
      <dsp:nvSpPr>
        <dsp:cNvPr id="0" name=""/>
        <dsp:cNvSpPr/>
      </dsp:nvSpPr>
      <dsp:spPr>
        <a:xfrm>
          <a:off x="3118135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POS &amp; POD posted in eRMS via EDI feed or manually</a:t>
          </a:r>
        </a:p>
      </dsp:txBody>
      <dsp:txXfrm>
        <a:off x="3157182" y="2694820"/>
        <a:ext cx="2143835" cy="1255063"/>
      </dsp:txXfrm>
    </dsp:sp>
    <dsp:sp modelId="{28AD4646-26A0-4113-9EF7-C6D9BB7630D9}">
      <dsp:nvSpPr>
        <dsp:cNvPr id="0" name=""/>
        <dsp:cNvSpPr/>
      </dsp:nvSpPr>
      <dsp:spPr>
        <a:xfrm rot="10800000">
          <a:off x="2451556" y="304683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2592871" y="3157041"/>
        <a:ext cx="329734" cy="330622"/>
      </dsp:txXfrm>
    </dsp:sp>
    <dsp:sp modelId="{94ECCA4C-881B-4A8D-974B-6F75F51D90F7}">
      <dsp:nvSpPr>
        <dsp:cNvPr id="0" name=""/>
        <dsp:cNvSpPr/>
      </dsp:nvSpPr>
      <dsp:spPr>
        <a:xfrm>
          <a:off x="7433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Labels are cancelled within 5 business days if not used</a:t>
          </a:r>
        </a:p>
      </dsp:txBody>
      <dsp:txXfrm>
        <a:off x="46480" y="2694820"/>
        <a:ext cx="2143835" cy="12550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99E31-AE1A-4597-B016-FFDA51CA1F93}">
      <dsp:nvSpPr>
        <dsp:cNvPr id="0" name=""/>
        <dsp:cNvSpPr/>
      </dsp:nvSpPr>
      <dsp:spPr>
        <a:xfrm>
          <a:off x="6411" y="389890"/>
          <a:ext cx="2220996" cy="136152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Vendor  site enters CAVS/RP entry </a:t>
          </a:r>
        </a:p>
      </dsp:txBody>
      <dsp:txXfrm>
        <a:off x="46289" y="429768"/>
        <a:ext cx="2141240" cy="1281771"/>
      </dsp:txXfrm>
    </dsp:sp>
    <dsp:sp modelId="{CF25D5D1-DD2A-4B62-A0DB-38E4902AA2B4}">
      <dsp:nvSpPr>
        <dsp:cNvPr id="0" name=""/>
        <dsp:cNvSpPr/>
      </dsp:nvSpPr>
      <dsp:spPr>
        <a:xfrm rot="32882">
          <a:off x="2423357" y="809889"/>
          <a:ext cx="472106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/>
            </a:rPr>
            <a:t> </a:t>
          </a:r>
        </a:p>
      </dsp:txBody>
      <dsp:txXfrm>
        <a:off x="2423360" y="919420"/>
        <a:ext cx="330474" cy="330622"/>
      </dsp:txXfrm>
    </dsp:sp>
    <dsp:sp modelId="{09F7A408-62E1-4C8E-9E7E-FF8475B21F91}">
      <dsp:nvSpPr>
        <dsp:cNvPr id="0" name=""/>
        <dsp:cNvSpPr/>
      </dsp:nvSpPr>
      <dsp:spPr>
        <a:xfrm>
          <a:off x="3118135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Pickup Directive (PUD) feeds </a:t>
          </a:r>
          <a:r>
            <a:rPr lang="en-US" sz="1500" b="1" kern="1200" dirty="0" err="1"/>
            <a:t>eRMS</a:t>
          </a:r>
          <a:r>
            <a:rPr lang="en-US" sz="1500" b="1" kern="1200" dirty="0"/>
            <a:t> within 24 </a:t>
          </a:r>
          <a:r>
            <a:rPr lang="en-US" sz="1500" b="1" kern="1200" dirty="0" err="1"/>
            <a:t>hrs</a:t>
          </a:r>
          <a:endParaRPr lang="en-US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1" kern="1200" dirty="0"/>
        </a:p>
      </dsp:txBody>
      <dsp:txXfrm>
        <a:off x="3157182" y="472891"/>
        <a:ext cx="2143835" cy="1255063"/>
      </dsp:txXfrm>
    </dsp:sp>
    <dsp:sp modelId="{4293A4D8-339A-4F10-B03D-AB91A837DEB0}">
      <dsp:nvSpPr>
        <dsp:cNvPr id="0" name=""/>
        <dsp:cNvSpPr/>
      </dsp:nvSpPr>
      <dsp:spPr>
        <a:xfrm>
          <a:off x="5535594" y="82490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5535594" y="935111"/>
        <a:ext cx="329734" cy="330622"/>
      </dsp:txXfrm>
    </dsp:sp>
    <dsp:sp modelId="{DC506EE8-1682-43FF-ABD7-ACBF1DB1849C}">
      <dsp:nvSpPr>
        <dsp:cNvPr id="0" name=""/>
        <dsp:cNvSpPr/>
      </dsp:nvSpPr>
      <dsp:spPr>
        <a:xfrm>
          <a:off x="6228836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ATAC enters shipment information in ETA/GFM for a  6  or 24 HR spot bid request</a:t>
          </a:r>
        </a:p>
      </dsp:txBody>
      <dsp:txXfrm>
        <a:off x="6267883" y="472891"/>
        <a:ext cx="2143835" cy="1255063"/>
      </dsp:txXfrm>
    </dsp:sp>
    <dsp:sp modelId="{1E9D0155-DAB2-460A-ABCC-73644F9652C2}">
      <dsp:nvSpPr>
        <dsp:cNvPr id="0" name=""/>
        <dsp:cNvSpPr/>
      </dsp:nvSpPr>
      <dsp:spPr>
        <a:xfrm rot="5400000">
          <a:off x="7100517" y="1929416"/>
          <a:ext cx="478566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-5400000">
        <a:off x="7174489" y="1965652"/>
        <a:ext cx="330622" cy="334996"/>
      </dsp:txXfrm>
    </dsp:sp>
    <dsp:sp modelId="{80B89F20-B1EE-4378-A350-7A7481627A8D}">
      <dsp:nvSpPr>
        <dsp:cNvPr id="0" name=""/>
        <dsp:cNvSpPr/>
      </dsp:nvSpPr>
      <dsp:spPr>
        <a:xfrm>
          <a:off x="6228836" y="2669958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CBL, AWB, GBL is emailed to vendor with the selected carrier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/>
        </a:p>
      </dsp:txBody>
      <dsp:txXfrm>
        <a:off x="6267883" y="2709005"/>
        <a:ext cx="2143835" cy="1255063"/>
      </dsp:txXfrm>
    </dsp:sp>
    <dsp:sp modelId="{1AA48B8C-F427-47BD-AAEC-E9FB8EB66A87}">
      <dsp:nvSpPr>
        <dsp:cNvPr id="0" name=""/>
        <dsp:cNvSpPr/>
      </dsp:nvSpPr>
      <dsp:spPr>
        <a:xfrm rot="10800000">
          <a:off x="5562257" y="3061018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5703572" y="3171226"/>
        <a:ext cx="329734" cy="330622"/>
      </dsp:txXfrm>
    </dsp:sp>
    <dsp:sp modelId="{6E1DDDD2-BB5D-4219-8960-1C6132C00856}">
      <dsp:nvSpPr>
        <dsp:cNvPr id="0" name=""/>
        <dsp:cNvSpPr/>
      </dsp:nvSpPr>
      <dsp:spPr>
        <a:xfrm>
          <a:off x="3118135" y="2669958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POS &amp; POD posted in eRMS via EDI feed or manually</a:t>
          </a:r>
        </a:p>
      </dsp:txBody>
      <dsp:txXfrm>
        <a:off x="3157182" y="2709005"/>
        <a:ext cx="2143835" cy="1255063"/>
      </dsp:txXfrm>
    </dsp:sp>
    <dsp:sp modelId="{28AD4646-26A0-4113-9EF7-C6D9BB7630D9}">
      <dsp:nvSpPr>
        <dsp:cNvPr id="0" name=""/>
        <dsp:cNvSpPr/>
      </dsp:nvSpPr>
      <dsp:spPr>
        <a:xfrm rot="10800000">
          <a:off x="2451556" y="3061018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2592871" y="3171226"/>
        <a:ext cx="329734" cy="330622"/>
      </dsp:txXfrm>
    </dsp:sp>
    <dsp:sp modelId="{94ECCA4C-881B-4A8D-974B-6F75F51D90F7}">
      <dsp:nvSpPr>
        <dsp:cNvPr id="0" name=""/>
        <dsp:cNvSpPr/>
      </dsp:nvSpPr>
      <dsp:spPr>
        <a:xfrm>
          <a:off x="7433" y="2669958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Labels are cancelled within 5 business days if not used</a:t>
          </a:r>
        </a:p>
      </dsp:txBody>
      <dsp:txXfrm>
        <a:off x="46480" y="2709005"/>
        <a:ext cx="2143835" cy="12550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99E31-AE1A-4597-B016-FFDA51CA1F93}">
      <dsp:nvSpPr>
        <dsp:cNvPr id="0" name=""/>
        <dsp:cNvSpPr/>
      </dsp:nvSpPr>
      <dsp:spPr>
        <a:xfrm>
          <a:off x="5478" y="40407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Vendor  site enters CAVS/RP entry </a:t>
          </a:r>
        </a:p>
      </dsp:txBody>
      <dsp:txXfrm>
        <a:off x="44525" y="443121"/>
        <a:ext cx="2143835" cy="1255063"/>
      </dsp:txXfrm>
    </dsp:sp>
    <dsp:sp modelId="{CF25D5D1-DD2A-4B62-A0DB-38E4902AA2B4}">
      <dsp:nvSpPr>
        <dsp:cNvPr id="0" name=""/>
        <dsp:cNvSpPr/>
      </dsp:nvSpPr>
      <dsp:spPr>
        <a:xfrm rot="32878">
          <a:off x="2423357" y="809891"/>
          <a:ext cx="472106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ln/>
            </a:rPr>
            <a:t> </a:t>
          </a:r>
        </a:p>
      </dsp:txBody>
      <dsp:txXfrm>
        <a:off x="2423360" y="919422"/>
        <a:ext cx="330474" cy="330622"/>
      </dsp:txXfrm>
    </dsp:sp>
    <dsp:sp modelId="{09F7A408-62E1-4C8E-9E7E-FF8475B21F91}">
      <dsp:nvSpPr>
        <dsp:cNvPr id="0" name=""/>
        <dsp:cNvSpPr/>
      </dsp:nvSpPr>
      <dsp:spPr>
        <a:xfrm>
          <a:off x="3118135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effectLst/>
            </a:rPr>
            <a:t>ATAC receives email  with, copy of 1348, DIMS &amp; WT</a:t>
          </a:r>
          <a:endParaRPr lang="en-US" sz="1500" b="1" kern="1200" dirty="0"/>
        </a:p>
      </dsp:txBody>
      <dsp:txXfrm>
        <a:off x="3157182" y="472891"/>
        <a:ext cx="2143835" cy="1255063"/>
      </dsp:txXfrm>
    </dsp:sp>
    <dsp:sp modelId="{4293A4D8-339A-4F10-B03D-AB91A837DEB0}">
      <dsp:nvSpPr>
        <dsp:cNvPr id="0" name=""/>
        <dsp:cNvSpPr/>
      </dsp:nvSpPr>
      <dsp:spPr>
        <a:xfrm>
          <a:off x="5535594" y="82490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>
        <a:off x="5535594" y="935111"/>
        <a:ext cx="329734" cy="330622"/>
      </dsp:txXfrm>
    </dsp:sp>
    <dsp:sp modelId="{DC506EE8-1682-43FF-ABD7-ACBF1DB1849C}">
      <dsp:nvSpPr>
        <dsp:cNvPr id="0" name=""/>
        <dsp:cNvSpPr/>
      </dsp:nvSpPr>
      <dsp:spPr>
        <a:xfrm>
          <a:off x="6228836" y="433844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ATAC enters shipment information in ETA/GFM select  1 or 3 HR spot bid request</a:t>
          </a:r>
        </a:p>
      </dsp:txBody>
      <dsp:txXfrm>
        <a:off x="6267883" y="472891"/>
        <a:ext cx="2143835" cy="1255063"/>
      </dsp:txXfrm>
    </dsp:sp>
    <dsp:sp modelId="{1E9D0155-DAB2-460A-ABCC-73644F9652C2}">
      <dsp:nvSpPr>
        <dsp:cNvPr id="0" name=""/>
        <dsp:cNvSpPr/>
      </dsp:nvSpPr>
      <dsp:spPr>
        <a:xfrm rot="5400000">
          <a:off x="7104276" y="1922537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-5400000">
        <a:off x="7174490" y="1962532"/>
        <a:ext cx="330622" cy="329734"/>
      </dsp:txXfrm>
    </dsp:sp>
    <dsp:sp modelId="{80B89F20-B1EE-4378-A350-7A7481627A8D}">
      <dsp:nvSpPr>
        <dsp:cNvPr id="0" name=""/>
        <dsp:cNvSpPr/>
      </dsp:nvSpPr>
      <dsp:spPr>
        <a:xfrm>
          <a:off x="6228836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CBL, AWB, GBL is emailed to vendor with the selected carrier who will arrange pick up.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b="1" kern="1200" dirty="0"/>
        </a:p>
      </dsp:txBody>
      <dsp:txXfrm>
        <a:off x="6267883" y="2694820"/>
        <a:ext cx="2143835" cy="1255063"/>
      </dsp:txXfrm>
    </dsp:sp>
    <dsp:sp modelId="{1AA48B8C-F427-47BD-AAEC-E9FB8EB66A87}">
      <dsp:nvSpPr>
        <dsp:cNvPr id="0" name=""/>
        <dsp:cNvSpPr/>
      </dsp:nvSpPr>
      <dsp:spPr>
        <a:xfrm rot="10800000">
          <a:off x="5562257" y="304683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5703572" y="3157041"/>
        <a:ext cx="329734" cy="330622"/>
      </dsp:txXfrm>
    </dsp:sp>
    <dsp:sp modelId="{6E1DDDD2-BB5D-4219-8960-1C6132C00856}">
      <dsp:nvSpPr>
        <dsp:cNvPr id="0" name=""/>
        <dsp:cNvSpPr/>
      </dsp:nvSpPr>
      <dsp:spPr>
        <a:xfrm>
          <a:off x="3118135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POS &amp; POD posted in eRMS via EDI feed or manually</a:t>
          </a:r>
        </a:p>
      </dsp:txBody>
      <dsp:txXfrm>
        <a:off x="3157182" y="2694820"/>
        <a:ext cx="2143835" cy="1255063"/>
      </dsp:txXfrm>
    </dsp:sp>
    <dsp:sp modelId="{28AD4646-26A0-4113-9EF7-C6D9BB7630D9}">
      <dsp:nvSpPr>
        <dsp:cNvPr id="0" name=""/>
        <dsp:cNvSpPr/>
      </dsp:nvSpPr>
      <dsp:spPr>
        <a:xfrm rot="10800000">
          <a:off x="2451556" y="3046833"/>
          <a:ext cx="471049" cy="551038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</dsp:txBody>
      <dsp:txXfrm rot="10800000">
        <a:off x="2592871" y="3157041"/>
        <a:ext cx="329734" cy="330622"/>
      </dsp:txXfrm>
    </dsp:sp>
    <dsp:sp modelId="{94ECCA4C-881B-4A8D-974B-6F75F51D90F7}">
      <dsp:nvSpPr>
        <dsp:cNvPr id="0" name=""/>
        <dsp:cNvSpPr/>
      </dsp:nvSpPr>
      <dsp:spPr>
        <a:xfrm>
          <a:off x="7433" y="2655773"/>
          <a:ext cx="2221929" cy="1333157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Labels are cancelled within 5 business days if not used</a:t>
          </a:r>
        </a:p>
      </dsp:txBody>
      <dsp:txXfrm>
        <a:off x="46480" y="2694820"/>
        <a:ext cx="2143835" cy="1255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665" cy="466417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7828" y="1"/>
            <a:ext cx="3043665" cy="466417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r">
              <a:defRPr sz="1200"/>
            </a:lvl1pPr>
          </a:lstStyle>
          <a:p>
            <a:fld id="{CCC57495-AF71-431B-842B-FED565D9387F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684"/>
            <a:ext cx="3043665" cy="466416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7828" y="8842684"/>
            <a:ext cx="3043665" cy="466416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r">
              <a:defRPr sz="1200"/>
            </a:lvl1pPr>
          </a:lstStyle>
          <a:p>
            <a:fld id="{D180EB6C-E84F-44D1-9FB2-1EE8B608D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33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343" cy="467071"/>
          </a:xfrm>
          <a:prstGeom prst="rect">
            <a:avLst/>
          </a:prstGeom>
        </p:spPr>
        <p:txBody>
          <a:bodyPr vert="horz" lIns="93309" tIns="46654" rIns="93309" bIns="4665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1"/>
            <a:ext cx="3043343" cy="467071"/>
          </a:xfrm>
          <a:prstGeom prst="rect">
            <a:avLst/>
          </a:prstGeom>
        </p:spPr>
        <p:txBody>
          <a:bodyPr vert="horz" lIns="93309" tIns="46654" rIns="93309" bIns="46654" rtlCol="0"/>
          <a:lstStyle>
            <a:lvl1pPr algn="r">
              <a:defRPr sz="1200"/>
            </a:lvl1pPr>
          </a:lstStyle>
          <a:p>
            <a:fld id="{42C3D8BA-8D68-4D12-9BB9-5C7012B879E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09" tIns="46654" rIns="93309" bIns="4665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09" tIns="46654" rIns="93309" bIns="4665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0"/>
          </a:xfrm>
          <a:prstGeom prst="rect">
            <a:avLst/>
          </a:prstGeom>
        </p:spPr>
        <p:txBody>
          <a:bodyPr vert="horz" lIns="93309" tIns="46654" rIns="93309" bIns="4665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7070"/>
          </a:xfrm>
          <a:prstGeom prst="rect">
            <a:avLst/>
          </a:prstGeom>
        </p:spPr>
        <p:txBody>
          <a:bodyPr vert="horz" lIns="93309" tIns="46654" rIns="93309" bIns="46654" rtlCol="0" anchor="b"/>
          <a:lstStyle>
            <a:lvl1pPr algn="r">
              <a:defRPr sz="1200"/>
            </a:lvl1pPr>
          </a:lstStyle>
          <a:p>
            <a:fld id="{6BFEA448-15F0-4CF8-BB08-0E1E198E2E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29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73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FFF04-4AC9-6EC7-612C-3FE14DF22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C7DB2-D64D-4D69-4723-8B9850A5B4E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AAAA648E-63D7-0D6B-99CC-196E182FF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3D1A27-C620-23E6-FEEF-93948F0ED9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3082133-9290-DD05-6256-A7429580F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F8F0694-F624-B5BC-A674-762099EDCF88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6172202" y="1825625"/>
            <a:ext cx="5181600" cy="4351338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745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86D1-2AE1-7EAC-E281-0A0F80BB8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8A9CE-96B4-DEA6-9ABD-A755E558B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477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96E179-23F8-4E40-62AB-53EC64EF9D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477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E5D9F75E-136C-CE06-DEAD-3CC753D671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37D99C4-A586-04BA-9694-C3F16C2600A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3044C97-6164-BA31-6F8B-36EE9AEA0FF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7A03C83-E78B-BB14-34B7-894494508A5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42749"/>
            <a:ext cx="5181600" cy="365104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0D0ED36-ABF9-4BF5-3F93-A44CC6D4FDF6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72202" y="2642749"/>
            <a:ext cx="5181600" cy="365104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0528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64974-27D1-9E10-A784-9A3638E0E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B97D792-8D28-A0AE-E5D2-48C0BF8B4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FB892BC2-5D3D-C747-379A-5B6A12FBA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68D301B-9979-50A4-0FA0-480E498723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32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72FAD42-9D83-C147-34D7-5A8A2F7A2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9B34BD-CC01-02D2-3042-5ECE962AC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B1FBCE5-E61A-1932-247C-52C314B06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219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F4691B6-4FAC-D46B-D71F-B6AF5A5E2218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163732" y="987425"/>
            <a:ext cx="6188480" cy="4881563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525F8-69F4-B94B-6611-7F3D5D030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A860B6-FA54-E115-694A-73E99C4C40E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9268"/>
            <a:ext cx="3932237" cy="36997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414E0D0A-ED07-F10C-ED4E-575C26B06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8C0E3BF-01A7-743E-FEAD-42F193D46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87BF113-1B07-C9F7-6BF5-CEDD4B5B3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02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F43B-AF0A-86A3-F953-123A45CCA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AA75A2-7814-20C4-5553-3ABE92A6D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D5018A7A-B9B7-E59C-AF3F-3E8C6AABB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D77434-4494-539A-F74E-FA7163C47A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A7328DB-A93C-FB5F-33FE-399E4CB255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3D7EF48-5939-CD0B-5EC9-DDCCEAF9EC5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69268"/>
            <a:ext cx="3932237" cy="369972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2148384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983653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5387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596F-4732-B435-CA90-ECC6EA08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350" y="872843"/>
            <a:ext cx="898398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378D4-C0B3-242E-D2CB-D9E6F8BC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350" y="3429000"/>
            <a:ext cx="898398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21E6C7-C05F-8654-75EA-9CE54B7AA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932343-C46E-EC37-0B9B-2F177284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CFD947-893B-AE86-AC66-61149394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198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38FF0-D2B3-AB1B-C06A-CF0A48BD3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60" y="1026602"/>
            <a:ext cx="870204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9435B5-7759-A711-1EA1-FB0AD1EDD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14E06F-A594-29EB-F347-D48779BC7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5F285DC-F938-1A61-4D9D-1CA091DFC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F753A7E-A89D-CEB2-D7B7-5B96721BEE53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651760" y="1832597"/>
            <a:ext cx="8702040" cy="4218007"/>
          </a:xfrm>
          <a:prstGeom prst="rect">
            <a:avLst/>
          </a:prstGeom>
        </p:spPr>
        <p:txBody>
          <a:bodyPr/>
          <a:lstStyle>
            <a:lvl1pPr marL="174625" indent="-174625">
              <a:defRPr sz="2400"/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5650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104475"/>
            <a:ext cx="5158316" cy="36845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40318" y="1681163"/>
            <a:ext cx="5158316" cy="823912"/>
          </a:xfrm>
        </p:spPr>
        <p:txBody>
          <a:bodyPr anchor="t" anchorCtr="0">
            <a:noAutofit/>
          </a:bodyPr>
          <a:lstStyle>
            <a:lvl1pPr marL="0" indent="0">
              <a:buNone/>
              <a:defRPr sz="18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  <a:cs typeface="Arial Bold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here to edit Subhead.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6385984" y="1681163"/>
            <a:ext cx="4967816" cy="41084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7472386-AF7F-4AFF-1CB2-59097AB22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9F98F70-04DE-7F38-8313-FD43B9A967B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078D94-B7D4-238B-20E5-1796D6589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CC923E-AD07-BFBE-D3FE-0F761AB8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23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993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C81E329-540D-A553-20B2-D75ED0E93A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588424" y="1814159"/>
            <a:ext cx="3760750" cy="4374270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EA1BFCF-C110-5578-587C-9E6B3793C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49DC6E8-B1A0-5140-62A3-E6B03C7051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3A7DFC7-4904-DB3C-7958-732706DEE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7F51D27-64CD-5D3A-C3AD-CCD929A007C2}"/>
              </a:ext>
            </a:extLst>
          </p:cNvPr>
          <p:cNvSpPr txBox="1">
            <a:spLocks/>
          </p:cNvSpPr>
          <p:nvPr userDrawn="1"/>
        </p:nvSpPr>
        <p:spPr>
          <a:xfrm>
            <a:off x="2399986" y="909572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4B8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Aptos ExtraBold" panose="020B0004020202020204" pitchFamily="34" charset="0"/>
              </a:rPr>
              <a:t>Click to edit Master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7D6D447-06FB-5C60-B2EF-191A2F3D604B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448626" y="1802693"/>
            <a:ext cx="3760750" cy="4374270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5338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95F5A1-19B2-C58E-F726-12CCE90D2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539D5F-1413-A3DF-7BA2-530643F20A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49B1A90-2304-FA4A-A44E-39DD67FA30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0632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708AC-4F53-0A16-87F1-1F51B843E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590" y="457200"/>
            <a:ext cx="466344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780BE-6366-A722-165E-ACFCA458C65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434590" y="2057400"/>
            <a:ext cx="466344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subhead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0A325C9A-3D6D-3D9C-6703-22905F116E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DD654AD-D1FA-ADAC-532A-B925F10A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BBDA375-E78F-77C0-E0BD-31C0EDBF6F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CB1652-E771-09F1-CC40-15CED586930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7520939" y="996949"/>
            <a:ext cx="4114799" cy="4703459"/>
          </a:xfrm>
          <a:prstGeom prst="rect">
            <a:avLst/>
          </a:prstGeom>
        </p:spPr>
        <p:txBody>
          <a:bodyPr/>
          <a:lstStyle>
            <a:lvl1pPr marL="174625" indent="-174625">
              <a:buClr>
                <a:srgbClr val="004B8D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1pPr>
            <a:lvl2pPr marL="515938" indent="-282575">
              <a:buClr>
                <a:srgbClr val="004B8D"/>
              </a:buClr>
              <a:buFont typeface="Aptos" panose="020B0004020202020204" pitchFamily="34" charset="0"/>
              <a:buChar char="—"/>
              <a:defRPr sz="2000"/>
            </a:lvl2pPr>
            <a:lvl3pPr marL="739775" indent="-117475">
              <a:buClr>
                <a:srgbClr val="004B8D"/>
              </a:buClr>
              <a:buFont typeface="Wingdings" panose="05000000000000000000" pitchFamily="2" charset="2"/>
              <a:buChar char="§"/>
              <a:defRPr sz="1800"/>
            </a:lvl3pPr>
            <a:lvl4pPr marL="1089025" indent="-223838">
              <a:buClr>
                <a:srgbClr val="004B8D"/>
              </a:buClr>
              <a:buFont typeface="Aptos" panose="020B0004020202020204" pitchFamily="34" charset="0"/>
              <a:buChar char="—"/>
              <a:defRPr sz="1400"/>
            </a:lvl4pPr>
            <a:lvl5pPr marL="1254125" indent="-169863">
              <a:buClr>
                <a:srgbClr val="004B8D"/>
              </a:buClr>
              <a:buFont typeface="Wingdings" panose="05000000000000000000" pitchFamily="2" charset="2"/>
              <a:buChar char="§"/>
              <a:defRPr sz="1200"/>
            </a:lvl5pPr>
          </a:lstStyle>
          <a:p>
            <a:pPr lvl="0"/>
            <a:r>
              <a:rPr lang="en-US" dirty="0"/>
              <a:t>Bullet list 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4746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1158584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5411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65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596F-4732-B435-CA90-ECC6EA08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350" y="872843"/>
            <a:ext cx="898398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378D4-C0B3-242E-D2CB-D9E6F8BC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350" y="3429000"/>
            <a:ext cx="898398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21E6C7-C05F-8654-75EA-9CE54B7AA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932343-C46E-EC37-0B9B-2F177284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CFD947-893B-AE86-AC66-61149394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6471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0"/>
          </p:nvPr>
        </p:nvSpPr>
        <p:spPr>
          <a:xfrm>
            <a:off x="4828902" y="1616617"/>
            <a:ext cx="6956697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2297B37D-24AA-1A22-2BD6-0BDA34410D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401" y="1616617"/>
            <a:ext cx="3920502" cy="43513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E76EAC-0E2E-EB78-28A8-EAE3B6BDA9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4EAE32D7-41E7-C8D2-55D0-014A261F2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FE4CC80-F8EF-44D5-B1C7-F43300E2FD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409D76E-68D9-49D9-1EB1-A171F81AB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976972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14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914400" indent="-115888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3D2EDDF-C660-97C9-8C6E-326150740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A8263E7-5313-E514-F77B-DD547DD344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781BD62-5225-C42E-AD44-EB6056CDB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9F85C-727B-1B2B-36FF-44456BB7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5929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6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3051D06-5C51-2DCF-57B8-FAC58D9C0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39A664F-4FE4-C4EF-692E-FB8B34F25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6CD440-0E6D-8F12-0510-4211A8CFE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4C859-8D5C-FE87-46E2-FCA5DAE9B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330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C596F-4732-B435-CA90-ECC6EA087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0350" y="872843"/>
            <a:ext cx="8983980" cy="263712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378D4-C0B3-242E-D2CB-D9E6F8BC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0350" y="3429000"/>
            <a:ext cx="8983980" cy="1828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B21E6C7-C05F-8654-75EA-9CE54B7AA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4932343-C46E-EC37-0B9B-2F1772849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CFD947-893B-AE86-AC66-61149394C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1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719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BAF56-9496-EB40-53BF-66368E14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20" y="1709738"/>
            <a:ext cx="890143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004B8D"/>
                </a:solidFill>
                <a:latin typeface="Aptos ExtraBold" panose="020B00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330BAE-E73D-C09A-B80B-C30F4915B83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84932" y="4589463"/>
            <a:ext cx="890143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Aptos ExtraBold" panose="020B00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01C993-8702-271F-ED39-139469AB78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EFF456-4057-237A-0B24-8573D39B8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E87D10-100A-08AB-7000-C1BDCF800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45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B2179-804E-1845-81C1-5C0B38225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CD513903-D18A-85BD-96D6-A24BC06D9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187C181-79C0-8284-1BB1-024A71329C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758E7F4-F139-EBEE-C8FB-A50CFE4A83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42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D9B9-2DCC-850E-A897-4CDFBF01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4B8D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C2ADD-BF18-82A0-22C7-3AC71EC5C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91A69637-12E7-B44B-AE8C-04E3F1B410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33B391D6-6D3F-26B5-75EE-D9072D60F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E16479E-4EA5-92D6-3843-18E768E19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7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9.jpe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28.xml"/><Relationship Id="rId21" Type="http://schemas.microsoft.com/office/2007/relationships/hdphoto" Target="../media/hdphoto5.wdp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27.xml"/><Relationship Id="rId16" Type="http://schemas.microsoft.com/office/2007/relationships/hdphoto" Target="../media/hdphoto3.wdp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4.xml"/><Relationship Id="rId11" Type="http://schemas.microsoft.com/office/2007/relationships/hdphoto" Target="../media/hdphoto2.wdp"/><Relationship Id="rId24" Type="http://schemas.openxmlformats.org/officeDocument/2006/relationships/image" Target="../media/image17.png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1.png"/><Relationship Id="rId23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microsoft.com/office/2007/relationships/hdphoto" Target="../media/hdphoto4.wdp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6.png"/><Relationship Id="rId14" Type="http://schemas.openxmlformats.org/officeDocument/2006/relationships/image" Target="../media/image10.jpeg"/><Relationship Id="rId22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5F90F5-BAAB-C17F-075E-CA6017A6C8A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0" b="9280"/>
          <a:stretch/>
        </p:blipFill>
        <p:spPr>
          <a:xfrm>
            <a:off x="6" y="0"/>
            <a:ext cx="12191987" cy="10988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DD7406-5FC7-A2BF-908A-F417BC4448A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4675" y="118616"/>
            <a:ext cx="1489526" cy="7468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80803" y="728301"/>
            <a:ext cx="7893595" cy="36933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500" y="1607907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  24pt</a:t>
            </a:r>
          </a:p>
          <a:p>
            <a:pPr lvl="1"/>
            <a:r>
              <a:rPr lang="en-US" dirty="0"/>
              <a:t>Second level   20 pt</a:t>
            </a:r>
          </a:p>
          <a:p>
            <a:pPr lvl="2"/>
            <a:r>
              <a:rPr lang="en-US" dirty="0"/>
              <a:t>Third level   18 pt</a:t>
            </a:r>
          </a:p>
          <a:p>
            <a:pPr lvl="3"/>
            <a:r>
              <a:rPr lang="en-US" dirty="0"/>
              <a:t>Fourth level 14 pt</a:t>
            </a:r>
          </a:p>
          <a:p>
            <a:pPr lvl="4"/>
            <a:r>
              <a:rPr lang="en-US" dirty="0"/>
              <a:t>Fifth level 11 pt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92B1373-888D-6A97-B961-72AF686E8FE2}"/>
              </a:ext>
            </a:extLst>
          </p:cNvPr>
          <p:cNvCxnSpPr>
            <a:cxnSpLocks/>
          </p:cNvCxnSpPr>
          <p:nvPr userDrawn="1"/>
        </p:nvCxnSpPr>
        <p:spPr>
          <a:xfrm>
            <a:off x="0" y="1098890"/>
            <a:ext cx="12192000" cy="0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AF6002-E00B-4044-D945-332A39CCBD3C}"/>
              </a:ext>
            </a:extLst>
          </p:cNvPr>
          <p:cNvCxnSpPr>
            <a:cxnSpLocks/>
          </p:cNvCxnSpPr>
          <p:nvPr userDrawn="1"/>
        </p:nvCxnSpPr>
        <p:spPr>
          <a:xfrm>
            <a:off x="2216488" y="0"/>
            <a:ext cx="0" cy="1098890"/>
          </a:xfrm>
          <a:prstGeom prst="line">
            <a:avLst/>
          </a:prstGeom>
          <a:ln w="19050">
            <a:solidFill>
              <a:srgbClr val="FED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3">
            <a:extLst>
              <a:ext uri="{FF2B5EF4-FFF2-40B4-BE49-F238E27FC236}">
                <a16:creationId xmlns:a16="http://schemas.microsoft.com/office/drawing/2014/main" id="{7B82BD1C-F39A-58B6-105A-02156CC4499E}"/>
              </a:ext>
            </a:extLst>
          </p:cNvPr>
          <p:cNvSpPr txBox="1">
            <a:spLocks/>
          </p:cNvSpPr>
          <p:nvPr userDrawn="1"/>
        </p:nvSpPr>
        <p:spPr>
          <a:xfrm>
            <a:off x="-64551" y="699662"/>
            <a:ext cx="2367816" cy="369332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Ready. Resourceful. Responsive.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61397FEC-FA7C-0443-00DD-16145AB0E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023FE4C-011F-68F0-899D-E94C92EB0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099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825" r:id="rId5"/>
    <p:sldLayoutId id="2147483826" r:id="rId6"/>
    <p:sldLayoutId id="214748382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400" kern="1200" dirty="0" smtClean="0">
          <a:solidFill>
            <a:schemeClr val="bg1"/>
          </a:solidFill>
          <a:latin typeface="Aptos ExtraBold" panose="020B0004020202020204" pitchFamily="34" charset="0"/>
          <a:ea typeface="+mj-ea"/>
          <a:cs typeface="Aparajita" panose="020B0502040204020203" pitchFamily="18" charset="0"/>
        </a:defRPr>
      </a:lvl1pPr>
    </p:titleStyle>
    <p:bodyStyle>
      <a:lvl1pPr marL="168275" indent="-168275" algn="l" defTabSz="914400" rtl="0" eaLnBrk="1" latinLnBrk="0" hangingPunct="1">
        <a:lnSpc>
          <a:spcPct val="90000"/>
        </a:lnSpc>
        <a:spcBef>
          <a:spcPts val="1000"/>
        </a:spcBef>
        <a:buClr>
          <a:srgbClr val="002A7E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400050" indent="-174625" algn="l" defTabSz="914400" rtl="0" eaLnBrk="1" latinLnBrk="0" hangingPunct="1">
        <a:lnSpc>
          <a:spcPct val="90000"/>
        </a:lnSpc>
        <a:spcBef>
          <a:spcPts val="500"/>
        </a:spcBef>
        <a:buClr>
          <a:srgbClr val="002060"/>
        </a:buClr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574675" indent="-114300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801688" indent="-174625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Arial" panose="020B0604020202020204" pitchFamily="34" charset="0"/>
        <a:buChar char="‒"/>
        <a:defRPr sz="14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971550" indent="-173038" algn="l" defTabSz="914400" rtl="0" eaLnBrk="1" latinLnBrk="0" hangingPunct="1">
        <a:lnSpc>
          <a:spcPct val="90000"/>
        </a:lnSpc>
        <a:spcBef>
          <a:spcPts val="500"/>
        </a:spcBef>
        <a:buClr>
          <a:srgbClr val="002A7E"/>
        </a:buClr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FF6315-9092-3E12-181E-E7552477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393433D-5024-A1BF-015E-925CA3587056}"/>
              </a:ext>
            </a:extLst>
          </p:cNvPr>
          <p:cNvSpPr txBox="1">
            <a:spLocks/>
          </p:cNvSpPr>
          <p:nvPr userDrawn="1"/>
        </p:nvSpPr>
        <p:spPr>
          <a:xfrm>
            <a:off x="4508572" y="2911414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6B95831-21B2-62E9-2988-EBA570B55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EC914952-BCB1-DAA3-6CE5-5A127C6647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315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EB0C0D00-FC76-C576-69AD-4F1A47A2E2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07615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88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817" r:id="rId9"/>
    <p:sldLayoutId id="214748381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8D"/>
          </a:solidFill>
          <a:latin typeface="Aptos Extra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E427F"/>
        </a:buClr>
        <a:buFont typeface="Wingdings" panose="05000000000000000000" pitchFamily="2" charset="2"/>
        <a:buChar char="§"/>
        <a:defRPr lang="en-US" sz="20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EF1F65-3FA6-F2B5-C5B3-2B847AA7617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60278" cy="687690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54B9D08-805D-B42C-167F-3F3FEBF16C4E}"/>
              </a:ext>
            </a:extLst>
          </p:cNvPr>
          <p:cNvCxnSpPr>
            <a:cxnSpLocks/>
          </p:cNvCxnSpPr>
          <p:nvPr userDrawn="1"/>
        </p:nvCxnSpPr>
        <p:spPr>
          <a:xfrm>
            <a:off x="0" y="1434264"/>
            <a:ext cx="2060278" cy="0"/>
          </a:xfrm>
          <a:prstGeom prst="line">
            <a:avLst/>
          </a:prstGeom>
          <a:ln w="19050">
            <a:solidFill>
              <a:srgbClr val="FED4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3">
            <a:extLst>
              <a:ext uri="{FF2B5EF4-FFF2-40B4-BE49-F238E27FC236}">
                <a16:creationId xmlns:a16="http://schemas.microsoft.com/office/drawing/2014/main" id="{BC71DC02-9E93-DC7E-F950-F343E85791CD}"/>
              </a:ext>
            </a:extLst>
          </p:cNvPr>
          <p:cNvSpPr txBox="1">
            <a:spLocks/>
          </p:cNvSpPr>
          <p:nvPr userDrawn="1"/>
        </p:nvSpPr>
        <p:spPr>
          <a:xfrm>
            <a:off x="-159418" y="1018139"/>
            <a:ext cx="2367816" cy="369332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Ready. Resourceful. Responsive.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B0F325E-18DC-D6E5-49A8-696D54ECBC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667" y="6460328"/>
            <a:ext cx="672872" cy="36818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fld id="{AD432D09-116F-4781-84DB-B2C773F5F2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53B670D-6153-A2B0-EE21-5CA50088B7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195698" y="6463390"/>
            <a:ext cx="1447799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r>
              <a:rPr lang="en-US" dirty="0"/>
              <a:t>12Jun2025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B408A1-4A32-C2DD-1995-18E700119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4934" y="6463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ctr">
              <a:defRPr sz="1000">
                <a:solidFill>
                  <a:schemeClr val="tx1">
                    <a:tint val="82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E2E45-2A4F-CBE6-0646-969B140214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0" y="219072"/>
            <a:ext cx="1893389" cy="9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5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2" r:id="rId5"/>
    <p:sldLayoutId id="2147483783" r:id="rId6"/>
    <p:sldLayoutId id="2147483819" r:id="rId7"/>
    <p:sldLayoutId id="214748382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2D4F760-E598-0A1D-EC4C-40477EF95D06}"/>
              </a:ext>
            </a:extLst>
          </p:cNvPr>
          <p:cNvPicPr/>
          <p:nvPr userDrawn="1"/>
        </p:nvPicPr>
        <p:blipFill rotWithShape="1">
          <a:blip r:embed="rId7" cstate="print"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0673" y="737220"/>
            <a:ext cx="2229743" cy="2356510"/>
          </a:xfrm>
          <a:prstGeom prst="rect">
            <a:avLst/>
          </a:prstGeom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EC5DA30-FCF7-93BA-0787-0A593AF189D1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3500" y="204699"/>
            <a:ext cx="1954615" cy="10280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6F3929-3F2F-1728-81DA-5260AF3306B9}"/>
              </a:ext>
            </a:extLst>
          </p:cNvPr>
          <p:cNvPicPr/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17" y="2297802"/>
            <a:ext cx="2893571" cy="33883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6FAC32-0423-5015-6A04-2207840D9922}"/>
              </a:ext>
            </a:extLst>
          </p:cNvPr>
          <p:cNvSpPr/>
          <p:nvPr userDrawn="1"/>
        </p:nvSpPr>
        <p:spPr>
          <a:xfrm>
            <a:off x="2449537" y="4895477"/>
            <a:ext cx="1095508" cy="795607"/>
          </a:xfrm>
          <a:prstGeom prst="rect">
            <a:avLst/>
          </a:prstGeom>
          <a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">
            <a:extLst>
              <a:ext uri="{FF2B5EF4-FFF2-40B4-BE49-F238E27FC236}">
                <a16:creationId xmlns:a16="http://schemas.microsoft.com/office/drawing/2014/main" id="{D3270F8B-F966-ADF3-7E37-FBDBE2237445}"/>
              </a:ext>
            </a:extLst>
          </p:cNvPr>
          <p:cNvPicPr/>
          <p:nvPr userDrawn="1"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49086" y="2320998"/>
            <a:ext cx="2217972" cy="166394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9397DF-4018-AAAB-23DD-E7BE716FF4DF}"/>
              </a:ext>
            </a:extLst>
          </p:cNvPr>
          <p:cNvSpPr/>
          <p:nvPr userDrawn="1"/>
        </p:nvSpPr>
        <p:spPr>
          <a:xfrm>
            <a:off x="3606781" y="4013509"/>
            <a:ext cx="1100897" cy="1666405"/>
          </a:xfrm>
          <a:prstGeom prst="rect">
            <a:avLst/>
          </a:prstGeom>
          <a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D421AE5-8708-62D7-D8AB-6E64A1E563FC}"/>
              </a:ext>
            </a:extLst>
          </p:cNvPr>
          <p:cNvPicPr/>
          <p:nvPr userDrawn="1"/>
        </p:nvPicPr>
        <p:blipFill rotWithShape="1">
          <a:blip r:embed="rId15" cstate="print">
            <a:alphaModFix/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46" r="20746"/>
          <a:stretch/>
        </p:blipFill>
        <p:spPr>
          <a:xfrm>
            <a:off x="9338427" y="2277850"/>
            <a:ext cx="2231242" cy="254069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4A99B68-3DD8-3CEC-F5FD-FEEAC3BAF5E1}"/>
              </a:ext>
            </a:extLst>
          </p:cNvPr>
          <p:cNvSpPr/>
          <p:nvPr userDrawn="1"/>
        </p:nvSpPr>
        <p:spPr>
          <a:xfrm>
            <a:off x="3604223" y="3162106"/>
            <a:ext cx="3397782" cy="783981"/>
          </a:xfrm>
          <a:prstGeom prst="rect">
            <a:avLst/>
          </a:prstGeom>
          <a:blipFill>
            <a:blip r:embed="rId1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178897C-C75B-730A-2F56-7D6226A1CCE7}"/>
              </a:ext>
            </a:extLst>
          </p:cNvPr>
          <p:cNvPicPr/>
          <p:nvPr userDrawn="1"/>
        </p:nvPicPr>
        <p:blipFill rotWithShape="1">
          <a:blip r:embed="rId18" cstate="print">
            <a:alphaModFix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aturation sat="0"/>
                    </a14:imgEffect>
                    <a14:imgEffect>
                      <a14:brightnessContrast bright="21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6323" y="1465416"/>
            <a:ext cx="2240572" cy="787712"/>
          </a:xfrm>
          <a:prstGeom prst="rect">
            <a:avLst/>
          </a:prstGeom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D1D6598-2695-4481-903F-628BA4F5A9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>
            <a:alphaModFix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1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9879" y="4019770"/>
            <a:ext cx="4532202" cy="1666406"/>
          </a:xfrm>
          <a:prstGeom prst="rect">
            <a:avLst/>
          </a:prstGeom>
          <a:ln w="12700">
            <a:solidFill>
              <a:srgbClr val="FFFFFF"/>
            </a:solidFill>
          </a:ln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73B4237-BA1E-BE77-106D-1EF85830E3C6}"/>
              </a:ext>
            </a:extLst>
          </p:cNvPr>
          <p:cNvCxnSpPr>
            <a:cxnSpLocks/>
          </p:cNvCxnSpPr>
          <p:nvPr userDrawn="1"/>
        </p:nvCxnSpPr>
        <p:spPr>
          <a:xfrm>
            <a:off x="2431891" y="1427857"/>
            <a:ext cx="0" cy="430299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2AFBABA-931A-B8BA-1DE5-599540EF7C7F}"/>
              </a:ext>
            </a:extLst>
          </p:cNvPr>
          <p:cNvCxnSpPr/>
          <p:nvPr userDrawn="1"/>
        </p:nvCxnSpPr>
        <p:spPr>
          <a:xfrm>
            <a:off x="10467814" y="1427857"/>
            <a:ext cx="0" cy="2531812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B491E22-8BBC-AE78-AEB3-43D4D6281E32}"/>
              </a:ext>
            </a:extLst>
          </p:cNvPr>
          <p:cNvCxnSpPr/>
          <p:nvPr userDrawn="1"/>
        </p:nvCxnSpPr>
        <p:spPr>
          <a:xfrm flipH="1">
            <a:off x="7010861" y="2253127"/>
            <a:ext cx="455116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FCEE88F-8128-E94B-78D8-DD740550B194}"/>
              </a:ext>
            </a:extLst>
          </p:cNvPr>
          <p:cNvCxnSpPr/>
          <p:nvPr userDrawn="1"/>
        </p:nvCxnSpPr>
        <p:spPr>
          <a:xfrm>
            <a:off x="9318756" y="1408697"/>
            <a:ext cx="0" cy="432215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0872C4-73CE-44E6-BFA3-361A9C0C7A59}"/>
              </a:ext>
            </a:extLst>
          </p:cNvPr>
          <p:cNvCxnSpPr>
            <a:cxnSpLocks/>
          </p:cNvCxnSpPr>
          <p:nvPr userDrawn="1"/>
        </p:nvCxnSpPr>
        <p:spPr>
          <a:xfrm>
            <a:off x="7019192" y="661225"/>
            <a:ext cx="0" cy="3298444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A9A436-53BE-8474-4E16-A2A46E04E5C5}"/>
              </a:ext>
            </a:extLst>
          </p:cNvPr>
          <p:cNvCxnSpPr/>
          <p:nvPr userDrawn="1"/>
        </p:nvCxnSpPr>
        <p:spPr>
          <a:xfrm>
            <a:off x="2423275" y="3117816"/>
            <a:ext cx="459591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563C45-5826-9F2D-5AB5-4DAE9C22ED5C}"/>
              </a:ext>
            </a:extLst>
          </p:cNvPr>
          <p:cNvCxnSpPr/>
          <p:nvPr userDrawn="1"/>
        </p:nvCxnSpPr>
        <p:spPr>
          <a:xfrm>
            <a:off x="4718493" y="3984938"/>
            <a:ext cx="0" cy="1701238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8401FD0-F5A2-F2B4-8F90-E1639C112AA3}"/>
              </a:ext>
            </a:extLst>
          </p:cNvPr>
          <p:cNvCxnSpPr/>
          <p:nvPr userDrawn="1"/>
        </p:nvCxnSpPr>
        <p:spPr>
          <a:xfrm>
            <a:off x="3575256" y="3106655"/>
            <a:ext cx="0" cy="2624196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367B912-87EF-FDCF-37CE-1A4DAACACA2B}"/>
              </a:ext>
            </a:extLst>
          </p:cNvPr>
          <p:cNvCxnSpPr/>
          <p:nvPr userDrawn="1"/>
        </p:nvCxnSpPr>
        <p:spPr>
          <a:xfrm>
            <a:off x="4718493" y="1408697"/>
            <a:ext cx="0" cy="1697958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C039D1CA-AE62-63C7-BA86-F0DF4D9576CD}"/>
              </a:ext>
            </a:extLst>
          </p:cNvPr>
          <p:cNvSpPr/>
          <p:nvPr userDrawn="1"/>
        </p:nvSpPr>
        <p:spPr>
          <a:xfrm>
            <a:off x="9334836" y="2290143"/>
            <a:ext cx="1098882" cy="871962"/>
          </a:xfrm>
          <a:prstGeom prst="rect">
            <a:avLst/>
          </a:prstGeom>
          <a:blipFill>
            <a:blip r:embed="rId2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7868" b="-786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37FC8B9-76AF-7BEB-9C31-51E94EB74367}"/>
              </a:ext>
            </a:extLst>
          </p:cNvPr>
          <p:cNvSpPr/>
          <p:nvPr userDrawn="1"/>
        </p:nvSpPr>
        <p:spPr>
          <a:xfrm>
            <a:off x="605429" y="4893757"/>
            <a:ext cx="933948" cy="797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D6A96E4-034E-C781-EC4E-5B6D202348D8}"/>
              </a:ext>
            </a:extLst>
          </p:cNvPr>
          <p:cNvPicPr/>
          <p:nvPr userDrawn="1"/>
        </p:nvPicPr>
        <p:blipFill rotWithShape="1">
          <a:blip r:embed="rId2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68" r="1787" b="6281"/>
          <a:stretch/>
        </p:blipFill>
        <p:spPr>
          <a:xfrm>
            <a:off x="2465731" y="1432133"/>
            <a:ext cx="2237875" cy="1661867"/>
          </a:xfrm>
          <a:prstGeom prst="rect">
            <a:avLst/>
          </a:prstGeom>
          <a:ln>
            <a:noFill/>
          </a:ln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7D60C21-3333-E6A1-C8AB-C93ED5A3307E}"/>
              </a:ext>
            </a:extLst>
          </p:cNvPr>
          <p:cNvCxnSpPr>
            <a:cxnSpLocks/>
          </p:cNvCxnSpPr>
          <p:nvPr userDrawn="1"/>
        </p:nvCxnSpPr>
        <p:spPr>
          <a:xfrm>
            <a:off x="579578" y="3984938"/>
            <a:ext cx="11063967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F0BE932-EA44-ABD2-0A42-F17F02B2395F}"/>
              </a:ext>
            </a:extLst>
          </p:cNvPr>
          <p:cNvCxnSpPr/>
          <p:nvPr userDrawn="1"/>
        </p:nvCxnSpPr>
        <p:spPr>
          <a:xfrm flipH="1">
            <a:off x="9292083" y="3127441"/>
            <a:ext cx="2292474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A418F07-B5E5-8F4E-3668-8D072B5A13E4}"/>
              </a:ext>
            </a:extLst>
          </p:cNvPr>
          <p:cNvCxnSpPr>
            <a:cxnSpLocks/>
          </p:cNvCxnSpPr>
          <p:nvPr userDrawn="1"/>
        </p:nvCxnSpPr>
        <p:spPr>
          <a:xfrm>
            <a:off x="637917" y="4868290"/>
            <a:ext cx="2946515" cy="0"/>
          </a:xfrm>
          <a:prstGeom prst="line">
            <a:avLst/>
          </a:prstGeom>
          <a:ln w="603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 descr="Logo&#10;&#10;AI-generated content may be incorrect.">
            <a:extLst>
              <a:ext uri="{FF2B5EF4-FFF2-40B4-BE49-F238E27FC236}">
                <a16:creationId xmlns:a16="http://schemas.microsoft.com/office/drawing/2014/main" id="{4DD0AE9F-DCD3-E56C-82DB-D50F34CF3EC1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1086" y="4893757"/>
            <a:ext cx="1088389" cy="1088389"/>
          </a:xfrm>
          <a:prstGeom prst="rect">
            <a:avLst/>
          </a:prstGeom>
        </p:spPr>
      </p:pic>
      <p:sp>
        <p:nvSpPr>
          <p:cNvPr id="45" name="Rectangle 7">
            <a:extLst>
              <a:ext uri="{FF2B5EF4-FFF2-40B4-BE49-F238E27FC236}">
                <a16:creationId xmlns:a16="http://schemas.microsoft.com/office/drawing/2014/main" id="{0BAB6F08-6BCF-55FB-FF20-85612EF21A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57415" y="1152580"/>
            <a:ext cx="2220930" cy="37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43" tIns="34271" rIns="68543" bIns="3427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800" b="0" i="0" dirty="0">
                <a:solidFill>
                  <a:srgbClr val="004B8D"/>
                </a:solidFill>
                <a:latin typeface="Franklin Gothic Demi" panose="020B0703020102020204" pitchFamily="34" charset="0"/>
                <a:cs typeface="Arial" charset="0"/>
              </a:rPr>
              <a:t>READY. RESOURCEFUL.</a:t>
            </a:r>
            <a:r>
              <a:rPr lang="en-US" altLang="en-US" sz="800" b="0" i="0" baseline="0" dirty="0">
                <a:solidFill>
                  <a:srgbClr val="004B8D"/>
                </a:solidFill>
                <a:latin typeface="Franklin Gothic Demi" panose="020B0703020102020204" pitchFamily="34" charset="0"/>
                <a:cs typeface="Arial" charset="0"/>
              </a:rPr>
              <a:t> RESPONSIVE.</a:t>
            </a:r>
            <a:endParaRPr lang="en-US" altLang="en-US" sz="800" b="0" i="0" dirty="0">
              <a:solidFill>
                <a:srgbClr val="004B8D"/>
              </a:solidFill>
              <a:latin typeface="Franklin Gothic Demi" panose="020B070302010202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108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21" r:id="rId2"/>
    <p:sldLayoutId id="2147483822" r:id="rId3"/>
    <p:sldLayoutId id="2147483823" r:id="rId4"/>
    <p:sldLayoutId id="214748382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taccustomerservice@navy.mi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1.gif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hyperlink" Target="mailto:harold.j.clark.civ@us.navy.mil" TargetMode="External"/><Relationship Id="rId7" Type="http://schemas.openxmlformats.org/officeDocument/2006/relationships/hyperlink" Target="mailto:ricardo.o.torres2.civ@us.navy.mil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ed.c.reyes2.civ@us.navy.mil" TargetMode="External"/><Relationship Id="rId5" Type="http://schemas.openxmlformats.org/officeDocument/2006/relationships/hyperlink" Target="mailto:edgar.m.tadle.civ@us.navy.mil" TargetMode="External"/><Relationship Id="rId10" Type="http://schemas.openxmlformats.org/officeDocument/2006/relationships/image" Target="../media/image20.png"/><Relationship Id="rId4" Type="http://schemas.openxmlformats.org/officeDocument/2006/relationships/hyperlink" Target="mailto:marvin.m.rosal.civ@us.navy.mil" TargetMode="External"/><Relationship Id="rId9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DCF48-EF72-C5B7-AB77-3D2C4465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21">
            <a:extLst>
              <a:ext uri="{FF2B5EF4-FFF2-40B4-BE49-F238E27FC236}">
                <a16:creationId xmlns:a16="http://schemas.microsoft.com/office/drawing/2014/main" id="{D5EC2E83-BD6D-F5FD-8441-E3A27BCFCEC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90887" y="3652409"/>
            <a:ext cx="8654085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2704DD9D-0D5B-EE7C-7F6C-6B19F69863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972" y="5850529"/>
            <a:ext cx="785846" cy="785846"/>
          </a:xfrm>
          <a:prstGeom prst="rect">
            <a:avLst/>
          </a:prstGeom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88C0C7D9-8A2C-907E-DBA0-E3856F64C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511" y="4650086"/>
            <a:ext cx="184785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1" tIns="45695" rIns="91391" bIns="456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Presented by: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ADA8F79-0F5F-EB27-4849-DAE3901C7501}"/>
              </a:ext>
            </a:extLst>
          </p:cNvPr>
          <p:cNvSpPr txBox="1">
            <a:spLocks/>
          </p:cNvSpPr>
          <p:nvPr/>
        </p:nvSpPr>
        <p:spPr>
          <a:xfrm>
            <a:off x="2370511" y="4948208"/>
            <a:ext cx="2916237" cy="284479"/>
          </a:xfrm>
          <a:prstGeom prst="rect">
            <a:avLst/>
          </a:prstGeom>
        </p:spPr>
        <p:txBody>
          <a:bodyPr lIns="91391" tIns="45695" rIns="91391" bIns="45695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b="1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dirty="0">
                <a:latin typeface="Aptos" panose="020B0004020202020204" pitchFamily="34" charset="0"/>
                <a:ea typeface="Roboto Slab Medium" pitchFamily="2" charset="0"/>
                <a:cs typeface="Roboto Slab Medium" pitchFamily="2" charset="0"/>
              </a:rPr>
              <a:t>Alex Sanchez</a:t>
            </a:r>
          </a:p>
          <a:p>
            <a:pPr marL="0" indent="0">
              <a:buNone/>
            </a:pPr>
            <a:r>
              <a:rPr lang="en-US" b="0" dirty="0">
                <a:latin typeface="Aptos" panose="020B0004020202020204" pitchFamily="34" charset="0"/>
              </a:rPr>
              <a:t>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A17EFB-D19F-AD5F-0B1B-71CBEC533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511" y="5601291"/>
            <a:ext cx="1847850" cy="24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1" tIns="45695" rIns="91391" bIns="456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000" dirty="0">
                <a:solidFill>
                  <a:srgbClr val="002060"/>
                </a:solidFill>
                <a:latin typeface="Aptos" panose="020B0004020202020204" pitchFamily="34" charset="0"/>
                <a:ea typeface="Roboto Slab Medium" pitchFamily="2" charset="0"/>
                <a:cs typeface="Roboto Slab Medium" pitchFamily="2" charset="0"/>
              </a:rPr>
              <a:t>September 1, 2026 </a:t>
            </a: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C74C2658-C35D-4722-237B-D100322EE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511" y="3082496"/>
            <a:ext cx="7330602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1" tIns="45695" rIns="91391" bIns="45695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  <a:ea typeface="Roboto Slab SemiBold" pitchFamily="2" charset="0"/>
                <a:cs typeface="Roboto Slab SemiBold" pitchFamily="2" charset="0"/>
              </a:rPr>
              <a:t>Repairables</a:t>
            </a:r>
            <a:r>
              <a:rPr lang="en-US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Aptos ExtraBold" panose="020B0004020202020204" pitchFamily="34" charset="0"/>
                <a:ea typeface="Roboto Slab SemiBold" pitchFamily="2" charset="0"/>
                <a:cs typeface="Roboto Slab SemiBold" pitchFamily="2" charset="0"/>
              </a:rPr>
              <a:t> Distribution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B16605-2A99-B449-2F05-35E820EE3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510" y="6243452"/>
            <a:ext cx="3857762" cy="338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91" tIns="45695" rIns="91391" bIns="4569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600" b="1" dirty="0">
                <a:solidFill>
                  <a:srgbClr val="002060"/>
                </a:solidFill>
                <a:latin typeface="Aptos" panose="020B0004020202020204" pitchFamily="34" charset="0"/>
                <a:ea typeface="Roboto Slab Medium" pitchFamily="2" charset="0"/>
                <a:cs typeface="Roboto Slab Medium" pitchFamily="2" charset="0"/>
              </a:rPr>
              <a:t>Ready, Resourceful, Responsive.</a:t>
            </a:r>
          </a:p>
        </p:txBody>
      </p:sp>
    </p:spTree>
    <p:extLst>
      <p:ext uri="{BB962C8B-B14F-4D97-AF65-F5344CB8AC3E}">
        <p14:creationId xmlns:p14="http://schemas.microsoft.com/office/powerpoint/2010/main" val="2533342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639A-4E28-30CD-15E1-0C8FD6DF0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071AA2C8-4D38-455E-DCE2-5B672696DA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A052B1ED-A5AB-1912-C24B-C4186853F4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16DEB33-19CC-A0BC-46D5-437E9B5A4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640080"/>
            <a:ext cx="7893595" cy="369332"/>
          </a:xfrm>
        </p:spPr>
        <p:txBody>
          <a:bodyPr/>
          <a:lstStyle/>
          <a:p>
            <a:r>
              <a:rPr lang="en-US" sz="2800" dirty="0"/>
              <a:t>Contractor Inquiries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032322-B0BF-DB20-A10C-719DDFC2F3D0}"/>
              </a:ext>
            </a:extLst>
          </p:cNvPr>
          <p:cNvSpPr txBox="1"/>
          <p:nvPr/>
        </p:nvSpPr>
        <p:spPr>
          <a:xfrm>
            <a:off x="105023" y="1372338"/>
            <a:ext cx="7753642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/>
              <a:t> </a:t>
            </a:r>
            <a:r>
              <a:rPr lang="en-US" sz="1400" dirty="0">
                <a:latin typeface="Aptos" panose="020B0004020202020204" pitchFamily="34" charset="0"/>
              </a:rPr>
              <a:t>Why are labels not getting send directly to commercial vendors?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 Point of contact information is not getting properly updated</a:t>
            </a:r>
          </a:p>
          <a:p>
            <a:pPr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 How to contact ATAC?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Please email ATAC Customer Service at 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ataccustomerservice@navy.mil</a:t>
            </a: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sz="1400" dirty="0">
                <a:latin typeface="Aptos" panose="020B0004020202020204" pitchFamily="34" charset="0"/>
              </a:rPr>
              <a:t>or call at (877) 846-8728 for support</a:t>
            </a:r>
          </a:p>
          <a:p>
            <a:pPr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 Why commercial vendors missing PUDs?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The CAV-RP/ERP/</a:t>
            </a:r>
            <a:r>
              <a:rPr lang="en-US" sz="1400" dirty="0" err="1">
                <a:latin typeface="Aptos" panose="020B0004020202020204" pitchFamily="34" charset="0"/>
              </a:rPr>
              <a:t>eRMS</a:t>
            </a:r>
            <a:r>
              <a:rPr lang="en-US" sz="1400" dirty="0">
                <a:latin typeface="Aptos" panose="020B0004020202020204" pitchFamily="34" charset="0"/>
              </a:rPr>
              <a:t> interface is not working properly</a:t>
            </a:r>
          </a:p>
          <a:p>
            <a:pPr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 Who to contact if PUD doesn’t get properly loaded?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 The CAV analyst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 NAVSUP WSS Transportation Team</a:t>
            </a:r>
          </a:p>
          <a:p>
            <a:pPr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 Can ATAC ship Hazardous, Classified or Radioactive material?</a:t>
            </a:r>
          </a:p>
          <a:p>
            <a:pPr lvl="1"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Hazmat as long as the material is properly certified for transportation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latin typeface="Aptos" panose="020B0004020202020204" pitchFamily="34" charset="0"/>
              </a:rPr>
              <a:t> Classified and Radioactive are ATAC exclusions and transportation needs to be arranged via DCMA or Local TMO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en-US" sz="1500" dirty="0">
              <a:solidFill>
                <a:srgbClr val="002A7E"/>
              </a:solidFill>
              <a:latin typeface="Aptos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1EF44-8879-E94C-6EE4-CCC302BD9A1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95" y="2536170"/>
            <a:ext cx="1280129" cy="1305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DA1635-FDA6-49A5-CE1C-B7CF4702975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76" y="2518913"/>
            <a:ext cx="1290514" cy="13057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F79302-B485-1331-88E6-36245902FD2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2"/>
          <a:stretch/>
        </p:blipFill>
        <p:spPr>
          <a:xfrm>
            <a:off x="9342408" y="3813127"/>
            <a:ext cx="1794293" cy="60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18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7F02A-9A8F-2CD0-0AEB-CF06BADE6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618231E1-1692-1E8E-17EA-951C8FBFB4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AC104762-DEA2-A0CF-07D9-7A59387D12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D1B3CC7-FD34-942D-6B7A-92FEAFA03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640080"/>
            <a:ext cx="7893595" cy="369332"/>
          </a:xfrm>
        </p:spPr>
        <p:txBody>
          <a:bodyPr/>
          <a:lstStyle/>
          <a:p>
            <a:r>
              <a:rPr lang="en-US" sz="2800" dirty="0"/>
              <a:t>NAVSUP WSS Points of Contact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68CAB1-BBA1-B6CF-6CFB-6D0D8A0BB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493806"/>
              </p:ext>
            </p:extLst>
          </p:nvPr>
        </p:nvGraphicFramePr>
        <p:xfrm>
          <a:off x="185349" y="1661045"/>
          <a:ext cx="8108949" cy="39675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6779">
                  <a:extLst>
                    <a:ext uri="{9D8B030D-6E8A-4147-A177-3AD203B41FA5}">
                      <a16:colId xmlns:a16="http://schemas.microsoft.com/office/drawing/2014/main" val="4259274833"/>
                    </a:ext>
                  </a:extLst>
                </a:gridCol>
                <a:gridCol w="1619601">
                  <a:extLst>
                    <a:ext uri="{9D8B030D-6E8A-4147-A177-3AD203B41FA5}">
                      <a16:colId xmlns:a16="http://schemas.microsoft.com/office/drawing/2014/main" val="254454718"/>
                    </a:ext>
                  </a:extLst>
                </a:gridCol>
                <a:gridCol w="2713926">
                  <a:extLst>
                    <a:ext uri="{9D8B030D-6E8A-4147-A177-3AD203B41FA5}">
                      <a16:colId xmlns:a16="http://schemas.microsoft.com/office/drawing/2014/main" val="2912775360"/>
                    </a:ext>
                  </a:extLst>
                </a:gridCol>
                <a:gridCol w="2768643">
                  <a:extLst>
                    <a:ext uri="{9D8B030D-6E8A-4147-A177-3AD203B41FA5}">
                      <a16:colId xmlns:a16="http://schemas.microsoft.com/office/drawing/2014/main" val="1645525722"/>
                    </a:ext>
                  </a:extLst>
                </a:gridCol>
              </a:tblGrid>
              <a:tr h="979222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POC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Phone Number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Email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 u="none" strike="noStrike" dirty="0">
                          <a:effectLst/>
                        </a:rPr>
                        <a:t>Title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530570"/>
                  </a:ext>
                </a:extLst>
              </a:tr>
              <a:tr h="54026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Nancy Powers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215.697.9477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nancy.c.powers2.civ@us.navy.mil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Repairable Distribution Director/ATAC PM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2100298648"/>
                  </a:ext>
                </a:extLst>
              </a:tr>
              <a:tr h="48961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Alex Sanchez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771.229.2298 / 609.214.9213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alexander.gaviriasanchez.civ@us.navy.mil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eRMS PM/Transportation SME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3738705517"/>
                  </a:ext>
                </a:extLst>
              </a:tr>
              <a:tr h="48961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Ray Robinson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717.229.3157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ray.l.robinson6.civ@us.navy.mil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TARP PM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689578437"/>
                  </a:ext>
                </a:extLst>
              </a:tr>
              <a:tr h="48961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Wynetta Tucker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771.229.3388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wynetta.v.tucker.civ@us.navy.mil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Supply System Analyst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2113365073"/>
                  </a:ext>
                </a:extLst>
              </a:tr>
              <a:tr h="48961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Holly Roody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771.229.2698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holly.e.roddy.civ@us.navy.mil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Supply System Analyst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596284399"/>
                  </a:ext>
                </a:extLst>
              </a:tr>
              <a:tr h="489611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Rachel Knipp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771.229.3967 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rachel.m.steinmetz.civ@us.navy.mil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CRRC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22" marR="5322" marT="5322" marB="0" anchor="b"/>
                </a:tc>
                <a:extLst>
                  <a:ext uri="{0D108BD9-81ED-4DB2-BD59-A6C34878D82A}">
                    <a16:rowId xmlns:a16="http://schemas.microsoft.com/office/drawing/2014/main" val="302074943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36E1CC5B-416A-F73A-876F-0F9108443C4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95" y="2536170"/>
            <a:ext cx="1280129" cy="1305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9C849B-DE95-AED9-886A-B235C834BEF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76" y="2518913"/>
            <a:ext cx="1290514" cy="13057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A9F698-1754-1ACF-574A-621AEB14E9C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2"/>
          <a:stretch/>
        </p:blipFill>
        <p:spPr>
          <a:xfrm>
            <a:off x="9342408" y="3813127"/>
            <a:ext cx="1794293" cy="60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1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B18CE-13FD-6C2F-E372-09667AA5D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79A072B2-B0A1-80EA-3EDB-0E5C8B3DE1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1C1AD2F4-B560-E56F-84B0-629DA6933C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ED059D5-67C7-06ED-0BAE-6FFAF50DA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640080"/>
            <a:ext cx="7893595" cy="369332"/>
          </a:xfrm>
        </p:spPr>
        <p:txBody>
          <a:bodyPr/>
          <a:lstStyle/>
          <a:p>
            <a:r>
              <a:rPr lang="en-US" sz="2800" dirty="0"/>
              <a:t>ATAC Points of Contact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A3D321-88F4-D27F-C1CF-ECECD580F5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110426"/>
              </p:ext>
            </p:extLst>
          </p:nvPr>
        </p:nvGraphicFramePr>
        <p:xfrm>
          <a:off x="810884" y="1984076"/>
          <a:ext cx="6965830" cy="35545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5830">
                  <a:extLst>
                    <a:ext uri="{9D8B030D-6E8A-4147-A177-3AD203B41FA5}">
                      <a16:colId xmlns:a16="http://schemas.microsoft.com/office/drawing/2014/main" val="1616936333"/>
                    </a:ext>
                  </a:extLst>
                </a:gridCol>
              </a:tblGrid>
              <a:tr h="4759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ATAC Customer Service Team: *Missing labels, all customer inquiries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756053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ataccustomerservice@navy.mil Or Call (877) 846-8728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23113515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56738434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27869411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37714320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sng" strike="noStrike" dirty="0">
                          <a:effectLst/>
                        </a:rPr>
                        <a:t>*CASREP Team:</a:t>
                      </a:r>
                      <a:endParaRPr lang="en-US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397780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sng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harold.j.clark.civ@us.navy.mil</a:t>
                      </a:r>
                      <a:endParaRPr lang="en-US" sz="1100" b="0" i="0" u="sng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97834663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sng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marvin.m.rosal.civ@us.navy.mil</a:t>
                      </a:r>
                      <a:endParaRPr lang="en-US" sz="1100" b="0" i="0" u="sng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24500047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sng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edgar.m.tadle.civ@us.navy.mil</a:t>
                      </a:r>
                      <a:endParaRPr lang="en-US" sz="1100" b="0" i="0" u="sng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3408048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sng" strike="noStrike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jed.c.reyes2.civ@us.navy.mil - Lead </a:t>
                      </a:r>
                      <a:endParaRPr lang="en-US" sz="1100" b="0" i="0" u="sng" strike="noStrike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00678263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sng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ricardo.o.torres2.civ@us.navy.mil - Escalation</a:t>
                      </a:r>
                      <a:endParaRPr lang="en-US" sz="1100" b="0" i="0" u="sng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91712964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endParaRPr lang="en-US" sz="11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29187811"/>
                  </a:ext>
                </a:extLst>
              </a:tr>
              <a:tr h="256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pauline.p.moore.civ@us.navy.mil - Supervisor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8870945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3EFB005-ADD5-60F5-412F-A95ED339608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95" y="2536170"/>
            <a:ext cx="1280129" cy="1305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4D27EB-8E9D-FFD5-B114-F40D78E82C5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76" y="2518913"/>
            <a:ext cx="1290514" cy="13057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8FD6C27-2927-51C6-5DF8-6D3883B3BC2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2"/>
          <a:stretch/>
        </p:blipFill>
        <p:spPr>
          <a:xfrm>
            <a:off x="9342408" y="3813127"/>
            <a:ext cx="1794293" cy="60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4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8F39E-5327-B892-2013-970641F0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CEBC62AF-F6D3-7F8E-DE0A-A3EE16AB6C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854173E2-A973-4F84-1D8D-266471F1C4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1BDD848-DB2A-A50F-9578-347C4E09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640080"/>
            <a:ext cx="7893595" cy="369332"/>
          </a:xfrm>
        </p:spPr>
        <p:txBody>
          <a:bodyPr/>
          <a:lstStyle/>
          <a:p>
            <a:r>
              <a:rPr lang="en-US" sz="2800" dirty="0"/>
              <a:t>Navy’s Three-Legged Approach for Retrograde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BFB076-90A2-2F76-2A8A-AF18B206F22E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A7BD1E2-56E3-CA28-2503-0F26FA2D8FE4}"/>
              </a:ext>
            </a:extLst>
          </p:cNvPr>
          <p:cNvSpPr txBox="1"/>
          <p:nvPr/>
        </p:nvSpPr>
        <p:spPr>
          <a:xfrm>
            <a:off x="1862138" y="4495777"/>
            <a:ext cx="8183563" cy="1447800"/>
          </a:xfrm>
          <a:prstGeom prst="rect">
            <a:avLst/>
          </a:prstGeom>
        </p:spPr>
        <p:txBody>
          <a:bodyPr vert="horz" lIns="0" tIns="0" rIns="0" bIns="45720" rtlCol="0">
            <a:normAutofit/>
          </a:bodyPr>
          <a:lstStyle>
            <a:lvl1pPr marL="168275" indent="-1682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00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060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4675" indent="-1143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Arial" panose="020B0604020202020204" pitchFamily="34" charset="0"/>
              <a:buChar char="‒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2A7E"/>
              </a:buClr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Key points of retrograde philosophy</a:t>
            </a:r>
          </a:p>
          <a:p>
            <a:pPr marL="685800" lvl="1" indent="-222250">
              <a:buClr>
                <a:srgbClr val="000099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One-for-one positive inventory control, with signature proof of delivery</a:t>
            </a:r>
          </a:p>
          <a:p>
            <a:pPr marL="685800" lvl="1" indent="-222250">
              <a:buClr>
                <a:srgbClr val="000099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Material screening &amp; automated disposition based on repair requirements</a:t>
            </a:r>
          </a:p>
          <a:p>
            <a:pPr marL="685800" lvl="1" indent="-222250">
              <a:buClr>
                <a:srgbClr val="000099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Expeditious transportation... NAVSUP WSS lives on inventory velocity, not depth</a:t>
            </a:r>
          </a:p>
          <a:p>
            <a:pPr marL="685800" lvl="1" indent="-222250">
              <a:buClr>
                <a:srgbClr val="000099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Cost-effective shipping via consolidation &amp; commercial competition</a:t>
            </a:r>
          </a:p>
          <a:p>
            <a:pPr marL="685800" lvl="1" indent="-222250">
              <a:buClr>
                <a:srgbClr val="000099"/>
              </a:buClr>
            </a:pP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B968A5F6-4F36-3A87-9A2A-05BD8DE7DC20}"/>
              </a:ext>
            </a:extLst>
          </p:cNvPr>
          <p:cNvSpPr/>
          <p:nvPr/>
        </p:nvSpPr>
        <p:spPr bwMode="auto">
          <a:xfrm>
            <a:off x="3581400" y="1169333"/>
            <a:ext cx="5029200" cy="1219200"/>
          </a:xfrm>
          <a:prstGeom prst="rect">
            <a:avLst/>
          </a:prstGeom>
          <a:solidFill>
            <a:srgbClr val="00206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lIns="45720" rIns="45720" anchor="ctr"/>
          <a:lstStyle/>
          <a:p>
            <a:pPr marL="120650" indent="-120650" algn="ctr"/>
            <a:r>
              <a:rPr lang="en-US" sz="1800" dirty="0">
                <a:solidFill>
                  <a:schemeClr val="bg1"/>
                </a:solidFill>
                <a:latin typeface="Arial" charset="0"/>
              </a:rPr>
              <a:t>Advanced Traceability &amp; Control (ATAC)</a:t>
            </a:r>
          </a:p>
          <a:p>
            <a:pPr marL="120650" indent="-120650"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Organization which coordinates global transportation</a:t>
            </a:r>
          </a:p>
          <a:p>
            <a:pPr marL="120650" indent="-120650"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Network of hubs, nodes &amp; expeditionary “mobile” nodes</a:t>
            </a:r>
          </a:p>
          <a:p>
            <a:pPr marL="120650" indent="-120650"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Packaging &amp; transshipment capabilities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944B920D-AA91-53A0-1ACB-871C0B8F542B}"/>
              </a:ext>
            </a:extLst>
          </p:cNvPr>
          <p:cNvSpPr/>
          <p:nvPr/>
        </p:nvSpPr>
        <p:spPr bwMode="auto">
          <a:xfrm>
            <a:off x="6096000" y="2407583"/>
            <a:ext cx="4095750" cy="19542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marL="120650" indent="-120650" algn="ctr">
              <a:spcBef>
                <a:spcPct val="10000"/>
              </a:spcBef>
            </a:pPr>
            <a:r>
              <a:rPr lang="en-US" sz="1800" dirty="0">
                <a:solidFill>
                  <a:schemeClr val="bg1"/>
                </a:solidFill>
                <a:latin typeface="Arial" charset="0"/>
              </a:rPr>
              <a:t>Electronic Retrograde</a:t>
            </a:r>
            <a:br>
              <a:rPr lang="en-US" sz="1800" dirty="0">
                <a:solidFill>
                  <a:schemeClr val="bg1"/>
                </a:solidFill>
                <a:latin typeface="Arial" charset="0"/>
              </a:rPr>
            </a:br>
            <a:r>
              <a:rPr lang="en-US" sz="1800" dirty="0">
                <a:solidFill>
                  <a:schemeClr val="bg1"/>
                </a:solidFill>
                <a:latin typeface="Arial" charset="0"/>
              </a:rPr>
              <a:t>Management System (eRMS)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Automated web program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Used by warfighter in the field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Interfaces directly to NAVSUP WSS systems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Connects supply, maintenance, transportation, &amp; financial processes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2B3DF388-B11D-9837-51D7-F7DD73D53D14}"/>
              </a:ext>
            </a:extLst>
          </p:cNvPr>
          <p:cNvSpPr/>
          <p:nvPr/>
        </p:nvSpPr>
        <p:spPr bwMode="auto">
          <a:xfrm>
            <a:off x="1862138" y="2407583"/>
            <a:ext cx="4271962" cy="1954212"/>
          </a:xfrm>
          <a:prstGeom prst="rect">
            <a:avLst/>
          </a:prstGeom>
          <a:solidFill>
            <a:srgbClr val="002060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marL="120650" indent="-120650" algn="ctr">
              <a:spcBef>
                <a:spcPct val="10000"/>
              </a:spcBef>
            </a:pPr>
            <a:r>
              <a:rPr lang="en-US" sz="1800" dirty="0">
                <a:solidFill>
                  <a:schemeClr val="bg1"/>
                </a:solidFill>
                <a:latin typeface="Arial" charset="0"/>
              </a:rPr>
              <a:t>Technical Assistance for</a:t>
            </a:r>
            <a:br>
              <a:rPr lang="en-US" sz="1800" dirty="0">
                <a:solidFill>
                  <a:schemeClr val="bg1"/>
                </a:solidFill>
                <a:latin typeface="Arial" charset="0"/>
              </a:rPr>
            </a:br>
            <a:r>
              <a:rPr lang="en-US" sz="1800" dirty="0">
                <a:solidFill>
                  <a:schemeClr val="bg1"/>
                </a:solidFill>
                <a:latin typeface="Arial" charset="0"/>
              </a:rPr>
              <a:t>Repairables Processing (TARP)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Expertise in repairables handling, packaging, &amp; eRMS usage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Training of Sailors &amp; Marines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SUP WSS contractors around the world &amp; at sea</a:t>
            </a:r>
          </a:p>
          <a:p>
            <a:pPr marL="120650" indent="-120650">
              <a:spcBef>
                <a:spcPct val="10000"/>
              </a:spcBef>
              <a:buFontTx/>
              <a:buChar char="•"/>
            </a:pPr>
            <a:r>
              <a:rPr lang="en-US" sz="1400" i="1" dirty="0">
                <a:solidFill>
                  <a:schemeClr val="bg1"/>
                </a:solidFill>
                <a:latin typeface="Arial" charset="0"/>
              </a:rPr>
              <a:t>Staff ATAC mobile nodes on very short notice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851DF3D6-CD17-9FB6-C80A-7A84585B95B4}"/>
              </a:ext>
            </a:extLst>
          </p:cNvPr>
          <p:cNvSpPr/>
          <p:nvPr/>
        </p:nvSpPr>
        <p:spPr bwMode="auto">
          <a:xfrm>
            <a:off x="2103437" y="5978827"/>
            <a:ext cx="8204200" cy="498475"/>
          </a:xfrm>
          <a:prstGeom prst="rect">
            <a:avLst/>
          </a:prstGeom>
          <a:gradFill rotWithShape="1">
            <a:gsLst>
              <a:gs pos="0">
                <a:srgbClr val="000076"/>
              </a:gs>
              <a:gs pos="50000">
                <a:srgbClr val="0000FF"/>
              </a:gs>
              <a:gs pos="100000">
                <a:srgbClr val="000076"/>
              </a:gs>
            </a:gsLst>
            <a:lin ang="5400000" scaled="1"/>
          </a:gra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F4E1CDE-E598-ECA9-2EBA-9D0242E5B6EC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2"/>
          <a:stretch/>
        </p:blipFill>
        <p:spPr>
          <a:xfrm>
            <a:off x="9097992" y="1961082"/>
            <a:ext cx="1524001" cy="4369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36A6F6-0D9A-8629-4EE2-F051D022477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1104313"/>
            <a:ext cx="1066800" cy="11480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F4B0986-D4A2-462B-F280-B034D7EEFA0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1748770"/>
            <a:ext cx="10668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89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81B98-DF82-E603-3681-4171865DC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F9F1BE36-0FC5-1431-27B0-452500676ED6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Map of ATAC Hubs/Nodes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85B4339F-1E42-C67E-E14A-C810F24C7A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09EFCB-D561-9231-5D03-978811D4E983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219EC5-9129-E88E-FE4C-8B3174CD20F0}"/>
              </a:ext>
            </a:extLst>
          </p:cNvPr>
          <p:cNvGrpSpPr/>
          <p:nvPr/>
        </p:nvGrpSpPr>
        <p:grpSpPr>
          <a:xfrm>
            <a:off x="1524000" y="1462617"/>
            <a:ext cx="9144000" cy="4964284"/>
            <a:chOff x="1524000" y="1462617"/>
            <a:chExt cx="9144000" cy="496428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5CED834-FE16-14A6-5848-15E719B55C65}"/>
                </a:ext>
              </a:extLst>
            </p:cNvPr>
            <p:cNvGrpSpPr/>
            <p:nvPr/>
          </p:nvGrpSpPr>
          <p:grpSpPr>
            <a:xfrm>
              <a:off x="1524000" y="1469270"/>
              <a:ext cx="9144000" cy="4957631"/>
              <a:chOff x="0" y="1469270"/>
              <a:chExt cx="9144000" cy="4957631"/>
            </a:xfrm>
          </p:grpSpPr>
          <p:pic>
            <p:nvPicPr>
              <p:cNvPr id="15" name="Picture 5" descr="compressed political-world-map-2007.gif">
                <a:extLst>
                  <a:ext uri="{FF2B5EF4-FFF2-40B4-BE49-F238E27FC236}">
                    <a16:creationId xmlns:a16="http://schemas.microsoft.com/office/drawing/2014/main" id="{5A84E340-A089-8A8A-A061-1666C6A98384}"/>
                  </a:ext>
                </a:extLst>
              </p:cNvPr>
              <p:cNvPicPr/>
              <p:nvPr/>
            </p:nvPicPr>
            <p:blipFill rotWithShape="1">
              <a:blip r:embed="rId3" cstate="print"/>
              <a:srcRect t="7230" b="3517"/>
              <a:stretch/>
            </p:blipFill>
            <p:spPr bwMode="auto">
              <a:xfrm>
                <a:off x="0" y="1469270"/>
                <a:ext cx="9144000" cy="447168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TextBox 6">
                <a:extLst>
                  <a:ext uri="{FF2B5EF4-FFF2-40B4-BE49-F238E27FC236}">
                    <a16:creationId xmlns:a16="http://schemas.microsoft.com/office/drawing/2014/main" id="{7CB96C2C-F003-8893-5300-1E0CDF125D51}"/>
                  </a:ext>
                </a:extLst>
              </p:cNvPr>
              <p:cNvSpPr txBox="1"/>
              <p:nvPr/>
            </p:nvSpPr>
            <p:spPr bwMode="auto">
              <a:xfrm>
                <a:off x="7543800" y="3603625"/>
                <a:ext cx="547688" cy="246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Guam</a:t>
                </a:r>
              </a:p>
            </p:txBody>
          </p:sp>
          <p:sp>
            <p:nvSpPr>
              <p:cNvPr id="19" name="TextBox 7">
                <a:extLst>
                  <a:ext uri="{FF2B5EF4-FFF2-40B4-BE49-F238E27FC236}">
                    <a16:creationId xmlns:a16="http://schemas.microsoft.com/office/drawing/2014/main" id="{8E0B6049-B749-96A7-40DD-436C68E3CA9A}"/>
                  </a:ext>
                </a:extLst>
              </p:cNvPr>
              <p:cNvSpPr txBox="1"/>
              <p:nvPr/>
            </p:nvSpPr>
            <p:spPr bwMode="auto">
              <a:xfrm>
                <a:off x="7096125" y="2343150"/>
                <a:ext cx="654050" cy="246063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Iwakuni</a:t>
                </a:r>
              </a:p>
            </p:txBody>
          </p:sp>
          <p:sp>
            <p:nvSpPr>
              <p:cNvPr id="20" name="TextBox 8">
                <a:extLst>
                  <a:ext uri="{FF2B5EF4-FFF2-40B4-BE49-F238E27FC236}">
                    <a16:creationId xmlns:a16="http://schemas.microsoft.com/office/drawing/2014/main" id="{D9DDC83F-5F52-9784-4C0A-686089CFE031}"/>
                  </a:ext>
                </a:extLst>
              </p:cNvPr>
              <p:cNvSpPr txBox="1"/>
              <p:nvPr/>
            </p:nvSpPr>
            <p:spPr bwMode="auto">
              <a:xfrm>
                <a:off x="7643432" y="2557789"/>
                <a:ext cx="756937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Yokosuka</a:t>
                </a:r>
              </a:p>
            </p:txBody>
          </p: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BAEFE754-0678-157D-A076-45CD11CF7FBF}"/>
                  </a:ext>
                </a:extLst>
              </p:cNvPr>
              <p:cNvCxnSpPr/>
              <p:nvPr/>
            </p:nvCxnSpPr>
            <p:spPr bwMode="auto">
              <a:xfrm rot="5400000">
                <a:off x="7287419" y="2656681"/>
                <a:ext cx="211138" cy="3175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A8B538E2-9A7D-9C5D-D38B-EB0AFA6EA69E}"/>
                  </a:ext>
                </a:extLst>
              </p:cNvPr>
              <p:cNvCxnSpPr/>
              <p:nvPr/>
            </p:nvCxnSpPr>
            <p:spPr bwMode="auto">
              <a:xfrm flipH="1">
                <a:off x="7581900" y="2705100"/>
                <a:ext cx="114300" cy="30745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/>
                <a:tailEnd type="oval" w="med" len="med"/>
              </a:ln>
            </p:spPr>
          </p:cxnSp>
          <p:cxnSp>
            <p:nvCxnSpPr>
              <p:cNvPr id="23" name="Straight Connector 16">
                <a:extLst>
                  <a:ext uri="{FF2B5EF4-FFF2-40B4-BE49-F238E27FC236}">
                    <a16:creationId xmlns:a16="http://schemas.microsoft.com/office/drawing/2014/main" id="{DD009834-4B36-7356-616A-709631CBDAE9}"/>
                  </a:ext>
                </a:extLst>
              </p:cNvPr>
              <p:cNvCxnSpPr/>
              <p:nvPr/>
            </p:nvCxnSpPr>
            <p:spPr bwMode="auto">
              <a:xfrm rot="10800000" flipV="1">
                <a:off x="7848600" y="3390900"/>
                <a:ext cx="0" cy="228600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24" name="TextBox 19">
                <a:extLst>
                  <a:ext uri="{FF2B5EF4-FFF2-40B4-BE49-F238E27FC236}">
                    <a16:creationId xmlns:a16="http://schemas.microsoft.com/office/drawing/2014/main" id="{5B222963-0881-917C-866C-3C28A063154E}"/>
                  </a:ext>
                </a:extLst>
              </p:cNvPr>
              <p:cNvSpPr txBox="1"/>
              <p:nvPr/>
            </p:nvSpPr>
            <p:spPr bwMode="auto">
              <a:xfrm>
                <a:off x="6486670" y="3924300"/>
                <a:ext cx="772968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Singapore</a:t>
                </a:r>
              </a:p>
            </p:txBody>
          </p:sp>
          <p:cxnSp>
            <p:nvCxnSpPr>
              <p:cNvPr id="26" name="Straight Connector 20">
                <a:extLst>
                  <a:ext uri="{FF2B5EF4-FFF2-40B4-BE49-F238E27FC236}">
                    <a16:creationId xmlns:a16="http://schemas.microsoft.com/office/drawing/2014/main" id="{FECFB0BE-3CC1-7FB9-7DE4-9F94B772E448}"/>
                  </a:ext>
                </a:extLst>
              </p:cNvPr>
              <p:cNvCxnSpPr/>
              <p:nvPr/>
            </p:nvCxnSpPr>
            <p:spPr bwMode="auto">
              <a:xfrm rot="5400000">
                <a:off x="6782594" y="3847306"/>
                <a:ext cx="152400" cy="1588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27" name="TextBox 27">
                <a:extLst>
                  <a:ext uri="{FF2B5EF4-FFF2-40B4-BE49-F238E27FC236}">
                    <a16:creationId xmlns:a16="http://schemas.microsoft.com/office/drawing/2014/main" id="{0FFDC386-EB00-A574-4EE5-4861A0881E13}"/>
                  </a:ext>
                </a:extLst>
              </p:cNvPr>
              <p:cNvSpPr txBox="1"/>
              <p:nvPr/>
            </p:nvSpPr>
            <p:spPr bwMode="auto">
              <a:xfrm>
                <a:off x="6495208" y="2403475"/>
                <a:ext cx="774727" cy="400110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>
                <a:defPPr>
                  <a:defRPr lang="en-US"/>
                </a:defPPr>
                <a:lvl1pPr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South Korea</a:t>
                </a:r>
              </a:p>
            </p:txBody>
          </p:sp>
          <p:cxnSp>
            <p:nvCxnSpPr>
              <p:cNvPr id="28" name="Straight Connector 28">
                <a:extLst>
                  <a:ext uri="{FF2B5EF4-FFF2-40B4-BE49-F238E27FC236}">
                    <a16:creationId xmlns:a16="http://schemas.microsoft.com/office/drawing/2014/main" id="{A898953F-CDB3-F7B3-3A3C-AC4037249EE6}"/>
                  </a:ext>
                </a:extLst>
              </p:cNvPr>
              <p:cNvCxnSpPr/>
              <p:nvPr/>
            </p:nvCxnSpPr>
            <p:spPr bwMode="auto">
              <a:xfrm rot="10800000">
                <a:off x="7086600" y="2628900"/>
                <a:ext cx="152400" cy="76200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29" name="TextBox 30">
                <a:extLst>
                  <a:ext uri="{FF2B5EF4-FFF2-40B4-BE49-F238E27FC236}">
                    <a16:creationId xmlns:a16="http://schemas.microsoft.com/office/drawing/2014/main" id="{07AB258F-7E16-3002-3D64-1F1CA06BBA51}"/>
                  </a:ext>
                </a:extLst>
              </p:cNvPr>
              <p:cNvSpPr txBox="1"/>
              <p:nvPr/>
            </p:nvSpPr>
            <p:spPr bwMode="auto">
              <a:xfrm>
                <a:off x="7475538" y="2876550"/>
                <a:ext cx="709612" cy="246063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Okinawa</a:t>
                </a:r>
              </a:p>
            </p:txBody>
          </p:sp>
          <p:sp>
            <p:nvSpPr>
              <p:cNvPr id="30" name="TextBox 52">
                <a:extLst>
                  <a:ext uri="{FF2B5EF4-FFF2-40B4-BE49-F238E27FC236}">
                    <a16:creationId xmlns:a16="http://schemas.microsoft.com/office/drawing/2014/main" id="{AF49432C-9CE0-C8FD-DB38-F4478C810444}"/>
                  </a:ext>
                </a:extLst>
              </p:cNvPr>
              <p:cNvSpPr txBox="1"/>
              <p:nvPr/>
            </p:nvSpPr>
            <p:spPr bwMode="auto">
              <a:xfrm>
                <a:off x="6357184" y="2972573"/>
                <a:ext cx="710451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none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Thailand</a:t>
                </a:r>
              </a:p>
            </p:txBody>
          </p:sp>
          <p:cxnSp>
            <p:nvCxnSpPr>
              <p:cNvPr id="31" name="Straight Connector 53">
                <a:extLst>
                  <a:ext uri="{FF2B5EF4-FFF2-40B4-BE49-F238E27FC236}">
                    <a16:creationId xmlns:a16="http://schemas.microsoft.com/office/drawing/2014/main" id="{5D741FE9-41C2-DDE4-8E2A-FD33E95284BB}"/>
                  </a:ext>
                </a:extLst>
              </p:cNvPr>
              <p:cNvCxnSpPr/>
              <p:nvPr/>
            </p:nvCxnSpPr>
            <p:spPr bwMode="auto">
              <a:xfrm rot="5400000" flipH="1" flipV="1">
                <a:off x="6629401" y="3238500"/>
                <a:ext cx="152400" cy="3175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32" name="TextBox 56">
                <a:extLst>
                  <a:ext uri="{FF2B5EF4-FFF2-40B4-BE49-F238E27FC236}">
                    <a16:creationId xmlns:a16="http://schemas.microsoft.com/office/drawing/2014/main" id="{905CF299-FBFE-F630-57EF-5ED67A047468}"/>
                  </a:ext>
                </a:extLst>
              </p:cNvPr>
              <p:cNvSpPr txBox="1"/>
              <p:nvPr/>
            </p:nvSpPr>
            <p:spPr bwMode="auto">
              <a:xfrm>
                <a:off x="6769932" y="3490913"/>
                <a:ext cx="865943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>
                <a:defPPr>
                  <a:defRPr lang="en-US"/>
                </a:defPPr>
                <a:lvl1pPr algn="ct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Philippines</a:t>
                </a:r>
              </a:p>
            </p:txBody>
          </p:sp>
          <p:cxnSp>
            <p:nvCxnSpPr>
              <p:cNvPr id="33" name="Straight Connector 57">
                <a:extLst>
                  <a:ext uri="{FF2B5EF4-FFF2-40B4-BE49-F238E27FC236}">
                    <a16:creationId xmlns:a16="http://schemas.microsoft.com/office/drawing/2014/main" id="{E8136826-9A53-C1E6-D6A6-8271E9E40241}"/>
                  </a:ext>
                </a:extLst>
              </p:cNvPr>
              <p:cNvCxnSpPr/>
              <p:nvPr/>
            </p:nvCxnSpPr>
            <p:spPr bwMode="auto">
              <a:xfrm flipH="1">
                <a:off x="7237413" y="3314700"/>
                <a:ext cx="1587" cy="236538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34" name="TextBox 61">
                <a:extLst>
                  <a:ext uri="{FF2B5EF4-FFF2-40B4-BE49-F238E27FC236}">
                    <a16:creationId xmlns:a16="http://schemas.microsoft.com/office/drawing/2014/main" id="{7F5C84EA-F3C4-9A7E-12CF-076E4C611C83}"/>
                  </a:ext>
                </a:extLst>
              </p:cNvPr>
              <p:cNvSpPr txBox="1"/>
              <p:nvPr/>
            </p:nvSpPr>
            <p:spPr bwMode="auto">
              <a:xfrm>
                <a:off x="4890864" y="3024959"/>
                <a:ext cx="660758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>
                <a:defPPr>
                  <a:defRPr lang="en-US"/>
                </a:defPPr>
                <a:lvl1pPr algn="ct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Bahrain</a:t>
                </a:r>
              </a:p>
            </p:txBody>
          </p:sp>
          <p:cxnSp>
            <p:nvCxnSpPr>
              <p:cNvPr id="35" name="Straight Connector 62">
                <a:extLst>
                  <a:ext uri="{FF2B5EF4-FFF2-40B4-BE49-F238E27FC236}">
                    <a16:creationId xmlns:a16="http://schemas.microsoft.com/office/drawing/2014/main" id="{62EB3B36-1F32-3C5E-2209-125E446FACEE}"/>
                  </a:ext>
                </a:extLst>
              </p:cNvPr>
              <p:cNvCxnSpPr/>
              <p:nvPr/>
            </p:nvCxnSpPr>
            <p:spPr bwMode="auto">
              <a:xfrm flipH="1">
                <a:off x="5459413" y="3009900"/>
                <a:ext cx="26988" cy="119001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36" name="TextBox 82">
                <a:extLst>
                  <a:ext uri="{FF2B5EF4-FFF2-40B4-BE49-F238E27FC236}">
                    <a16:creationId xmlns:a16="http://schemas.microsoft.com/office/drawing/2014/main" id="{0DFE1300-C642-19CD-EB3D-F6146F70E660}"/>
                  </a:ext>
                </a:extLst>
              </p:cNvPr>
              <p:cNvSpPr txBox="1"/>
              <p:nvPr/>
            </p:nvSpPr>
            <p:spPr bwMode="auto">
              <a:xfrm>
                <a:off x="3869590" y="2341563"/>
                <a:ext cx="634148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Sigonella</a:t>
                </a:r>
              </a:p>
            </p:txBody>
          </p:sp>
          <p:cxnSp>
            <p:nvCxnSpPr>
              <p:cNvPr id="37" name="Straight Connector 83">
                <a:extLst>
                  <a:ext uri="{FF2B5EF4-FFF2-40B4-BE49-F238E27FC236}">
                    <a16:creationId xmlns:a16="http://schemas.microsoft.com/office/drawing/2014/main" id="{682C31A7-5A15-83A7-37BC-A7AF40E89F19}"/>
                  </a:ext>
                </a:extLst>
              </p:cNvPr>
              <p:cNvCxnSpPr/>
              <p:nvPr/>
            </p:nvCxnSpPr>
            <p:spPr bwMode="auto">
              <a:xfrm flipH="1" flipV="1">
                <a:off x="4437063" y="2549525"/>
                <a:ext cx="133350" cy="157163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38" name="TextBox 85">
                <a:extLst>
                  <a:ext uri="{FF2B5EF4-FFF2-40B4-BE49-F238E27FC236}">
                    <a16:creationId xmlns:a16="http://schemas.microsoft.com/office/drawing/2014/main" id="{1A3B6EE7-14BB-DE02-9A33-3ACE730C2807}"/>
                  </a:ext>
                </a:extLst>
              </p:cNvPr>
              <p:cNvSpPr txBox="1"/>
              <p:nvPr/>
            </p:nvSpPr>
            <p:spPr bwMode="auto">
              <a:xfrm>
                <a:off x="3682579" y="2512923"/>
                <a:ext cx="363240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Rota</a:t>
                </a:r>
              </a:p>
            </p:txBody>
          </p:sp>
          <p:cxnSp>
            <p:nvCxnSpPr>
              <p:cNvPr id="39" name="Straight Connector 86">
                <a:extLst>
                  <a:ext uri="{FF2B5EF4-FFF2-40B4-BE49-F238E27FC236}">
                    <a16:creationId xmlns:a16="http://schemas.microsoft.com/office/drawing/2014/main" id="{EF8D95C6-7A6A-8512-D446-DF3832ECC716}"/>
                  </a:ext>
                </a:extLst>
              </p:cNvPr>
              <p:cNvCxnSpPr/>
              <p:nvPr/>
            </p:nvCxnSpPr>
            <p:spPr bwMode="auto">
              <a:xfrm rot="10800000">
                <a:off x="3962400" y="2705100"/>
                <a:ext cx="152400" cy="1588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40" name="TextBox 91">
                <a:extLst>
                  <a:ext uri="{FF2B5EF4-FFF2-40B4-BE49-F238E27FC236}">
                    <a16:creationId xmlns:a16="http://schemas.microsoft.com/office/drawing/2014/main" id="{7A50B77A-8099-908F-8FE9-AD7DE0A8E0B8}"/>
                  </a:ext>
                </a:extLst>
              </p:cNvPr>
              <p:cNvSpPr txBox="1"/>
              <p:nvPr/>
            </p:nvSpPr>
            <p:spPr bwMode="auto">
              <a:xfrm>
                <a:off x="2706955" y="2491370"/>
                <a:ext cx="990600" cy="244475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Norfolk, VA</a:t>
                </a:r>
              </a:p>
            </p:txBody>
          </p:sp>
          <p:cxnSp>
            <p:nvCxnSpPr>
              <p:cNvPr id="41" name="Straight Connector 92">
                <a:extLst>
                  <a:ext uri="{FF2B5EF4-FFF2-40B4-BE49-F238E27FC236}">
                    <a16:creationId xmlns:a16="http://schemas.microsoft.com/office/drawing/2014/main" id="{3DD723EC-360F-6144-F7B9-92BF951ADCD1}"/>
                  </a:ext>
                </a:extLst>
              </p:cNvPr>
              <p:cNvCxnSpPr/>
              <p:nvPr/>
            </p:nvCxnSpPr>
            <p:spPr bwMode="auto">
              <a:xfrm>
                <a:off x="2532796" y="2626518"/>
                <a:ext cx="152400" cy="1588"/>
              </a:xfrm>
              <a:prstGeom prst="line">
                <a:avLst/>
              </a:prstGeom>
              <a:noFill/>
              <a:ln w="19050" algn="ctr">
                <a:solidFill>
                  <a:srgbClr val="8064A2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42" name="TextBox 93">
                <a:extLst>
                  <a:ext uri="{FF2B5EF4-FFF2-40B4-BE49-F238E27FC236}">
                    <a16:creationId xmlns:a16="http://schemas.microsoft.com/office/drawing/2014/main" id="{77DF6809-B28E-9176-00C1-EF32DEDC696A}"/>
                  </a:ext>
                </a:extLst>
              </p:cNvPr>
              <p:cNvSpPr txBox="1"/>
              <p:nvPr/>
            </p:nvSpPr>
            <p:spPr bwMode="auto">
              <a:xfrm>
                <a:off x="2109466" y="2931450"/>
                <a:ext cx="2157734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Jacksonville/Mayport, FL</a:t>
                </a:r>
              </a:p>
            </p:txBody>
          </p:sp>
          <p:cxnSp>
            <p:nvCxnSpPr>
              <p:cNvPr id="43" name="Straight Connector 94">
                <a:extLst>
                  <a:ext uri="{FF2B5EF4-FFF2-40B4-BE49-F238E27FC236}">
                    <a16:creationId xmlns:a16="http://schemas.microsoft.com/office/drawing/2014/main" id="{CAA968C1-5F8C-C9B8-ACF7-4C69B4056E55}"/>
                  </a:ext>
                </a:extLst>
              </p:cNvPr>
              <p:cNvCxnSpPr/>
              <p:nvPr/>
            </p:nvCxnSpPr>
            <p:spPr bwMode="auto">
              <a:xfrm>
                <a:off x="2306534" y="2923646"/>
                <a:ext cx="130279" cy="108214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44" name="TextBox 102">
                <a:extLst>
                  <a:ext uri="{FF2B5EF4-FFF2-40B4-BE49-F238E27FC236}">
                    <a16:creationId xmlns:a16="http://schemas.microsoft.com/office/drawing/2014/main" id="{3DE5E188-ADD3-0176-2A78-C311AC274661}"/>
                  </a:ext>
                </a:extLst>
              </p:cNvPr>
              <p:cNvSpPr txBox="1"/>
              <p:nvPr/>
            </p:nvSpPr>
            <p:spPr bwMode="auto">
              <a:xfrm>
                <a:off x="685800" y="2916238"/>
                <a:ext cx="1103313" cy="246062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San Diego, CA</a:t>
                </a:r>
              </a:p>
            </p:txBody>
          </p:sp>
          <p:cxnSp>
            <p:nvCxnSpPr>
              <p:cNvPr id="45" name="Straight Connector 103">
                <a:extLst>
                  <a:ext uri="{FF2B5EF4-FFF2-40B4-BE49-F238E27FC236}">
                    <a16:creationId xmlns:a16="http://schemas.microsoft.com/office/drawing/2014/main" id="{60C843A5-AA07-E95B-626A-D398CCA66E21}"/>
                  </a:ext>
                </a:extLst>
              </p:cNvPr>
              <p:cNvCxnSpPr/>
              <p:nvPr/>
            </p:nvCxnSpPr>
            <p:spPr bwMode="auto">
              <a:xfrm rot="5400000">
                <a:off x="1371601" y="2857500"/>
                <a:ext cx="152400" cy="3175"/>
              </a:xfrm>
              <a:prstGeom prst="line">
                <a:avLst/>
              </a:prstGeom>
              <a:noFill/>
              <a:ln w="19050" algn="ctr">
                <a:solidFill>
                  <a:srgbClr val="8064A2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46" name="TextBox 108">
                <a:extLst>
                  <a:ext uri="{FF2B5EF4-FFF2-40B4-BE49-F238E27FC236}">
                    <a16:creationId xmlns:a16="http://schemas.microsoft.com/office/drawing/2014/main" id="{3C5F98E0-ADE1-CC58-CF92-EF72EFD61AE5}"/>
                  </a:ext>
                </a:extLst>
              </p:cNvPr>
              <p:cNvSpPr txBox="1"/>
              <p:nvPr/>
            </p:nvSpPr>
            <p:spPr bwMode="auto">
              <a:xfrm>
                <a:off x="225501" y="3270735"/>
                <a:ext cx="1255712" cy="246063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4572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Pearl Harbor, HI</a:t>
                </a:r>
              </a:p>
            </p:txBody>
          </p:sp>
          <p:cxnSp>
            <p:nvCxnSpPr>
              <p:cNvPr id="47" name="Straight Connector 109">
                <a:extLst>
                  <a:ext uri="{FF2B5EF4-FFF2-40B4-BE49-F238E27FC236}">
                    <a16:creationId xmlns:a16="http://schemas.microsoft.com/office/drawing/2014/main" id="{F67FED82-B3F9-33C0-FD30-D1CAF5167F84}"/>
                  </a:ext>
                </a:extLst>
              </p:cNvPr>
              <p:cNvCxnSpPr/>
              <p:nvPr/>
            </p:nvCxnSpPr>
            <p:spPr bwMode="auto">
              <a:xfrm rot="5400000">
                <a:off x="305594" y="3237706"/>
                <a:ext cx="152400" cy="1588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48" name="Straight Connector 80">
                <a:extLst>
                  <a:ext uri="{FF2B5EF4-FFF2-40B4-BE49-F238E27FC236}">
                    <a16:creationId xmlns:a16="http://schemas.microsoft.com/office/drawing/2014/main" id="{C41104F7-0BC2-45EF-AFA0-D1E837B0C3E7}"/>
                  </a:ext>
                </a:extLst>
              </p:cNvPr>
              <p:cNvCxnSpPr/>
              <p:nvPr/>
            </p:nvCxnSpPr>
            <p:spPr bwMode="auto">
              <a:xfrm flipV="1">
                <a:off x="7467600" y="4095750"/>
                <a:ext cx="228600" cy="0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49" name="TextBox 73">
                <a:extLst>
                  <a:ext uri="{FF2B5EF4-FFF2-40B4-BE49-F238E27FC236}">
                    <a16:creationId xmlns:a16="http://schemas.microsoft.com/office/drawing/2014/main" id="{780800EE-8AC6-3DE8-F0DB-5CCB6FDB005D}"/>
                  </a:ext>
                </a:extLst>
              </p:cNvPr>
              <p:cNvSpPr txBox="1"/>
              <p:nvPr/>
            </p:nvSpPr>
            <p:spPr bwMode="auto">
              <a:xfrm>
                <a:off x="7650285" y="3962400"/>
                <a:ext cx="611065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none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Darwin</a:t>
                </a:r>
              </a:p>
            </p:txBody>
          </p:sp>
          <p:sp>
            <p:nvSpPr>
              <p:cNvPr id="50" name="TextBox 102">
                <a:extLst>
                  <a:ext uri="{FF2B5EF4-FFF2-40B4-BE49-F238E27FC236}">
                    <a16:creationId xmlns:a16="http://schemas.microsoft.com/office/drawing/2014/main" id="{CEA15CA8-9D09-BAF9-898D-F5DA9A9925C1}"/>
                  </a:ext>
                </a:extLst>
              </p:cNvPr>
              <p:cNvSpPr txBox="1"/>
              <p:nvPr/>
            </p:nvSpPr>
            <p:spPr bwMode="auto">
              <a:xfrm>
                <a:off x="5263234" y="3336890"/>
                <a:ext cx="662361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>
                <a:defPPr>
                  <a:defRPr lang="en-US"/>
                </a:defPPr>
                <a:lvl1pPr algn="ct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Djibouti</a:t>
                </a:r>
              </a:p>
            </p:txBody>
          </p:sp>
          <p:cxnSp>
            <p:nvCxnSpPr>
              <p:cNvPr id="51" name="Straight Connector 103">
                <a:extLst>
                  <a:ext uri="{FF2B5EF4-FFF2-40B4-BE49-F238E27FC236}">
                    <a16:creationId xmlns:a16="http://schemas.microsoft.com/office/drawing/2014/main" id="{6DD17D62-9DFE-932A-D560-5E94CD2AC52D}"/>
                  </a:ext>
                </a:extLst>
              </p:cNvPr>
              <p:cNvCxnSpPr/>
              <p:nvPr/>
            </p:nvCxnSpPr>
            <p:spPr bwMode="auto">
              <a:xfrm>
                <a:off x="5241926" y="3366608"/>
                <a:ext cx="128200" cy="156663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52" name="TextBox 82">
                <a:extLst>
                  <a:ext uri="{FF2B5EF4-FFF2-40B4-BE49-F238E27FC236}">
                    <a16:creationId xmlns:a16="http://schemas.microsoft.com/office/drawing/2014/main" id="{98EA5A2A-C3F0-7600-9A53-175C4E5ECF1E}"/>
                  </a:ext>
                </a:extLst>
              </p:cNvPr>
              <p:cNvSpPr txBox="1"/>
              <p:nvPr/>
            </p:nvSpPr>
            <p:spPr bwMode="auto">
              <a:xfrm>
                <a:off x="4617651" y="2433250"/>
                <a:ext cx="752475" cy="247650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>
                <a:defPPr>
                  <a:defRPr lang="en-US"/>
                </a:defPPr>
                <a:lvl1pPr algn="ct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Souda Bay</a:t>
                </a:r>
              </a:p>
            </p:txBody>
          </p:sp>
          <p:cxnSp>
            <p:nvCxnSpPr>
              <p:cNvPr id="53" name="Straight Connector 83">
                <a:extLst>
                  <a:ext uri="{FF2B5EF4-FFF2-40B4-BE49-F238E27FC236}">
                    <a16:creationId xmlns:a16="http://schemas.microsoft.com/office/drawing/2014/main" id="{E74E66C9-A2F3-10B1-AED5-D860E3A8C59B}"/>
                  </a:ext>
                </a:extLst>
              </p:cNvPr>
              <p:cNvCxnSpPr>
                <a:endCxn id="52" idx="2"/>
              </p:cNvCxnSpPr>
              <p:nvPr/>
            </p:nvCxnSpPr>
            <p:spPr bwMode="auto">
              <a:xfrm flipV="1">
                <a:off x="4861980" y="2680900"/>
                <a:ext cx="131909" cy="114236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EAD98CBE-42F0-D0EE-D1F1-F1EF3102FDAD}"/>
                  </a:ext>
                </a:extLst>
              </p:cNvPr>
              <p:cNvCxnSpPr/>
              <p:nvPr/>
            </p:nvCxnSpPr>
            <p:spPr>
              <a:xfrm flipH="1">
                <a:off x="231775" y="1695367"/>
                <a:ext cx="1311275" cy="1127208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F27934E5-A804-91F6-107F-6F98AEA53B8C}"/>
                  </a:ext>
                </a:extLst>
              </p:cNvPr>
              <p:cNvCxnSpPr/>
              <p:nvPr/>
            </p:nvCxnSpPr>
            <p:spPr>
              <a:xfrm>
                <a:off x="231775" y="2857500"/>
                <a:ext cx="0" cy="19057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FFA18E02-39F1-7561-8B24-526A0CE69959}"/>
                  </a:ext>
                </a:extLst>
              </p:cNvPr>
              <p:cNvCxnSpPr/>
              <p:nvPr/>
            </p:nvCxnSpPr>
            <p:spPr>
              <a:xfrm>
                <a:off x="3429000" y="1486204"/>
                <a:ext cx="15902" cy="176096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CF12FF4E-DCB1-17EB-FB2F-972395B2483C}"/>
                  </a:ext>
                </a:extLst>
              </p:cNvPr>
              <p:cNvCxnSpPr/>
              <p:nvPr/>
            </p:nvCxnSpPr>
            <p:spPr>
              <a:xfrm flipH="1" flipV="1">
                <a:off x="2781300" y="3257550"/>
                <a:ext cx="806450" cy="873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C7AE2B9C-BE12-382F-716F-C1C132D4E686}"/>
                  </a:ext>
                </a:extLst>
              </p:cNvPr>
              <p:cNvCxnSpPr/>
              <p:nvPr/>
            </p:nvCxnSpPr>
            <p:spPr>
              <a:xfrm>
                <a:off x="1902902" y="3347887"/>
                <a:ext cx="3686" cy="265708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8505452-D520-E23D-2F0E-06B669AFF5BE}"/>
                  </a:ext>
                </a:extLst>
              </p:cNvPr>
              <p:cNvCxnSpPr/>
              <p:nvPr/>
            </p:nvCxnSpPr>
            <p:spPr>
              <a:xfrm flipV="1">
                <a:off x="1902902" y="3147143"/>
                <a:ext cx="381002" cy="20074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A1A2AC31-8C25-8836-EE4D-EA3CB8F84299}"/>
                  </a:ext>
                </a:extLst>
              </p:cNvPr>
              <p:cNvCxnSpPr/>
              <p:nvPr/>
            </p:nvCxnSpPr>
            <p:spPr>
              <a:xfrm>
                <a:off x="3587750" y="3274232"/>
                <a:ext cx="50800" cy="2738693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D2C27EB-C85C-928F-1E37-611CEE864A6C}"/>
                  </a:ext>
                </a:extLst>
              </p:cNvPr>
              <p:cNvCxnSpPr/>
              <p:nvPr/>
            </p:nvCxnSpPr>
            <p:spPr>
              <a:xfrm flipH="1" flipV="1">
                <a:off x="6203950" y="1486205"/>
                <a:ext cx="15875" cy="28072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BD7F63F8-069C-6CF6-F364-C1F16B765541}"/>
                  </a:ext>
                </a:extLst>
              </p:cNvPr>
              <p:cNvCxnSpPr/>
              <p:nvPr/>
            </p:nvCxnSpPr>
            <p:spPr>
              <a:xfrm>
                <a:off x="5823346" y="3048000"/>
                <a:ext cx="86516" cy="30233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427D622C-1CC6-0BC5-19A9-F1341255B175}"/>
                  </a:ext>
                </a:extLst>
              </p:cNvPr>
              <p:cNvSpPr txBox="1"/>
              <p:nvPr/>
            </p:nvSpPr>
            <p:spPr bwMode="auto">
              <a:xfrm>
                <a:off x="546099" y="4085372"/>
                <a:ext cx="114552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12284B"/>
                    </a:solidFill>
                    <a:latin typeface="+mn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3rd Fleet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2BCFE13B-1173-BC17-0B88-09CC2FE84216}"/>
                  </a:ext>
                </a:extLst>
              </p:cNvPr>
              <p:cNvSpPr txBox="1"/>
              <p:nvPr/>
            </p:nvSpPr>
            <p:spPr bwMode="auto">
              <a:xfrm>
                <a:off x="2353200" y="5416668"/>
                <a:ext cx="113506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12284B"/>
                    </a:solidFill>
                    <a:latin typeface="+mn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4th Fleet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9363929-1F52-3534-5E9A-D70EDA8E10DF}"/>
                  </a:ext>
                </a:extLst>
              </p:cNvPr>
              <p:cNvSpPr txBox="1"/>
              <p:nvPr/>
            </p:nvSpPr>
            <p:spPr bwMode="auto">
              <a:xfrm>
                <a:off x="4014788" y="5067211"/>
                <a:ext cx="113506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12284B"/>
                    </a:solidFill>
                    <a:latin typeface="+mn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6th Fleet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8D4F29E-CCDA-6EE7-E339-03982A330CD0}"/>
                  </a:ext>
                </a:extLst>
              </p:cNvPr>
              <p:cNvSpPr txBox="1"/>
              <p:nvPr/>
            </p:nvSpPr>
            <p:spPr bwMode="auto">
              <a:xfrm>
                <a:off x="2267700" y="1650170"/>
                <a:ext cx="111367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002C76"/>
                    </a:solidFill>
                    <a:latin typeface="Helvetica" pitchFamily="34" charset="0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2</a:t>
                </a:r>
                <a:r>
                  <a:rPr kumimoji="0" lang="en-US" sz="18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nd</a:t>
                </a: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 Fleet</a:t>
                </a:r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8CDFEBE1-1BCB-4211-F33F-4BDF22301BC2}"/>
                  </a:ext>
                </a:extLst>
              </p:cNvPr>
              <p:cNvCxnSpPr/>
              <p:nvPr/>
            </p:nvCxnSpPr>
            <p:spPr>
              <a:xfrm flipH="1">
                <a:off x="5241926" y="4095750"/>
                <a:ext cx="602458" cy="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3D11B575-1913-90EE-EF65-6A2758B12B74}"/>
                  </a:ext>
                </a:extLst>
              </p:cNvPr>
              <p:cNvSpPr txBox="1"/>
              <p:nvPr/>
            </p:nvSpPr>
            <p:spPr bwMode="auto">
              <a:xfrm>
                <a:off x="7890669" y="3152459"/>
                <a:ext cx="962819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12284B"/>
                    </a:solidFill>
                    <a:latin typeface="+mn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7th Fleet</a:t>
                </a: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5DF3048-BFFE-83CA-ADDB-235832F3F1C6}"/>
                  </a:ext>
                </a:extLst>
              </p:cNvPr>
              <p:cNvSpPr txBox="1"/>
              <p:nvPr/>
            </p:nvSpPr>
            <p:spPr bwMode="auto">
              <a:xfrm>
                <a:off x="5148075" y="3492493"/>
                <a:ext cx="775641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 algn="ctr" fontAlgn="auto">
                  <a:spcAft>
                    <a:spcPts val="0"/>
                  </a:spcAft>
                  <a:defRPr sz="1800" b="1">
                    <a:solidFill>
                      <a:srgbClr val="12284B"/>
                    </a:solidFill>
                    <a:latin typeface="+mn-lt"/>
                    <a:ea typeface="+mj-ea"/>
                    <a:cs typeface="+mj-cs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2284B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j-ea"/>
                    <a:cs typeface="+mj-cs"/>
                  </a:rPr>
                  <a:t>5th Fleet</a:t>
                </a: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6E70A943-2359-CD06-2D2B-ADEDB7F12F33}"/>
                  </a:ext>
                </a:extLst>
              </p:cNvPr>
              <p:cNvCxnSpPr/>
              <p:nvPr/>
            </p:nvCxnSpPr>
            <p:spPr>
              <a:xfrm>
                <a:off x="2283904" y="3162300"/>
                <a:ext cx="497396" cy="103981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7">
                <a:extLst>
                  <a:ext uri="{FF2B5EF4-FFF2-40B4-BE49-F238E27FC236}">
                    <a16:creationId xmlns:a16="http://schemas.microsoft.com/office/drawing/2014/main" id="{558DE754-C5A6-FB71-A9AD-32406D67DB2F}"/>
                  </a:ext>
                </a:extLst>
              </p:cNvPr>
              <p:cNvCxnSpPr/>
              <p:nvPr/>
            </p:nvCxnSpPr>
            <p:spPr bwMode="auto">
              <a:xfrm flipV="1">
                <a:off x="7391400" y="4718154"/>
                <a:ext cx="87713" cy="153988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/>
                <a:tailEnd type="oval" w="med" len="med"/>
              </a:ln>
            </p:spPr>
          </p:cxn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F90CCAC5-CCD9-FC95-A61B-7FF7ED3923AE}"/>
                  </a:ext>
                </a:extLst>
              </p:cNvPr>
              <p:cNvSpPr txBox="1"/>
              <p:nvPr/>
            </p:nvSpPr>
            <p:spPr bwMode="auto">
              <a:xfrm>
                <a:off x="6578600" y="4845813"/>
                <a:ext cx="10033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Edinburgh</a:t>
                </a:r>
              </a:p>
            </p:txBody>
          </p:sp>
          <p:sp>
            <p:nvSpPr>
              <p:cNvPr id="73" name="TextBox 82">
                <a:extLst>
                  <a:ext uri="{FF2B5EF4-FFF2-40B4-BE49-F238E27FC236}">
                    <a16:creationId xmlns:a16="http://schemas.microsoft.com/office/drawing/2014/main" id="{737E9772-A663-7BEB-0241-A7B13BD4BDD6}"/>
                  </a:ext>
                </a:extLst>
              </p:cNvPr>
              <p:cNvSpPr txBox="1"/>
              <p:nvPr/>
            </p:nvSpPr>
            <p:spPr bwMode="auto">
              <a:xfrm>
                <a:off x="4482622" y="2234091"/>
                <a:ext cx="510717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Naples</a:t>
                </a:r>
              </a:p>
            </p:txBody>
          </p:sp>
          <p:sp>
            <p:nvSpPr>
              <p:cNvPr id="74" name="TextBox 105">
                <a:extLst>
                  <a:ext uri="{FF2B5EF4-FFF2-40B4-BE49-F238E27FC236}">
                    <a16:creationId xmlns:a16="http://schemas.microsoft.com/office/drawing/2014/main" id="{CA521BA0-0A4E-5EDC-9741-9E8B62411DD1}"/>
                  </a:ext>
                </a:extLst>
              </p:cNvPr>
              <p:cNvSpPr txBox="1"/>
              <p:nvPr/>
            </p:nvSpPr>
            <p:spPr bwMode="auto">
              <a:xfrm>
                <a:off x="442167" y="2395804"/>
                <a:ext cx="1285875" cy="246063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4572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Bremerton, WA</a:t>
                </a:r>
              </a:p>
            </p:txBody>
          </p:sp>
          <p:cxnSp>
            <p:nvCxnSpPr>
              <p:cNvPr id="75" name="Straight Connector 83">
                <a:extLst>
                  <a:ext uri="{FF2B5EF4-FFF2-40B4-BE49-F238E27FC236}">
                    <a16:creationId xmlns:a16="http://schemas.microsoft.com/office/drawing/2014/main" id="{1D7056B1-9A1B-0BFB-7FC8-810C6AA28C7D}"/>
                  </a:ext>
                </a:extLst>
              </p:cNvPr>
              <p:cNvCxnSpPr/>
              <p:nvPr/>
            </p:nvCxnSpPr>
            <p:spPr bwMode="auto">
              <a:xfrm flipH="1" flipV="1">
                <a:off x="4497471" y="2343150"/>
                <a:ext cx="30092" cy="217242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76" name="TextBox 105">
                <a:extLst>
                  <a:ext uri="{FF2B5EF4-FFF2-40B4-BE49-F238E27FC236}">
                    <a16:creationId xmlns:a16="http://schemas.microsoft.com/office/drawing/2014/main" id="{A1385A6C-66EB-090A-B73E-8C8ECA03E94B}"/>
                  </a:ext>
                </a:extLst>
              </p:cNvPr>
              <p:cNvSpPr txBox="1"/>
              <p:nvPr/>
            </p:nvSpPr>
            <p:spPr bwMode="auto">
              <a:xfrm>
                <a:off x="717484" y="2143604"/>
                <a:ext cx="928290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4572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Everett, WA</a:t>
                </a:r>
              </a:p>
            </p:txBody>
          </p:sp>
          <p:cxnSp>
            <p:nvCxnSpPr>
              <p:cNvPr id="77" name="Straight Connector 103">
                <a:extLst>
                  <a:ext uri="{FF2B5EF4-FFF2-40B4-BE49-F238E27FC236}">
                    <a16:creationId xmlns:a16="http://schemas.microsoft.com/office/drawing/2014/main" id="{6C53B911-79F1-7E55-F017-4B906AB5539C}"/>
                  </a:ext>
                </a:extLst>
              </p:cNvPr>
              <p:cNvCxnSpPr/>
              <p:nvPr/>
            </p:nvCxnSpPr>
            <p:spPr bwMode="auto">
              <a:xfrm flipH="1" flipV="1">
                <a:off x="1490263" y="2284608"/>
                <a:ext cx="52787" cy="58544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78" name="Straight Connector 83">
                <a:extLst>
                  <a:ext uri="{FF2B5EF4-FFF2-40B4-BE49-F238E27FC236}">
                    <a16:creationId xmlns:a16="http://schemas.microsoft.com/office/drawing/2014/main" id="{4FCE0121-A7FF-F7E3-8833-C628FB46849E}"/>
                  </a:ext>
                </a:extLst>
              </p:cNvPr>
              <p:cNvCxnSpPr/>
              <p:nvPr/>
            </p:nvCxnSpPr>
            <p:spPr bwMode="auto">
              <a:xfrm flipH="1" flipV="1">
                <a:off x="3962399" y="2158002"/>
                <a:ext cx="304801" cy="126606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79" name="TextBox 82">
                <a:extLst>
                  <a:ext uri="{FF2B5EF4-FFF2-40B4-BE49-F238E27FC236}">
                    <a16:creationId xmlns:a16="http://schemas.microsoft.com/office/drawing/2014/main" id="{5FD15A17-9844-F42B-E03E-1F5694620965}"/>
                  </a:ext>
                </a:extLst>
              </p:cNvPr>
              <p:cNvSpPr txBox="1"/>
              <p:nvPr/>
            </p:nvSpPr>
            <p:spPr bwMode="auto">
              <a:xfrm>
                <a:off x="3402399" y="1986027"/>
                <a:ext cx="632545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Scotland</a:t>
                </a:r>
              </a:p>
            </p:txBody>
          </p:sp>
          <p:cxnSp>
            <p:nvCxnSpPr>
              <p:cNvPr id="80" name="Straight Connector 83">
                <a:extLst>
                  <a:ext uri="{FF2B5EF4-FFF2-40B4-BE49-F238E27FC236}">
                    <a16:creationId xmlns:a16="http://schemas.microsoft.com/office/drawing/2014/main" id="{B31E2501-E9F7-D9D6-0BBA-8926548E28BB}"/>
                  </a:ext>
                </a:extLst>
              </p:cNvPr>
              <p:cNvCxnSpPr/>
              <p:nvPr/>
            </p:nvCxnSpPr>
            <p:spPr bwMode="auto">
              <a:xfrm flipV="1">
                <a:off x="4503738" y="1795420"/>
                <a:ext cx="113913" cy="187516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A886D00A-49DF-110B-DE82-A58F1E9A1C7B}"/>
                  </a:ext>
                </a:extLst>
              </p:cNvPr>
              <p:cNvSpPr txBox="1"/>
              <p:nvPr/>
            </p:nvSpPr>
            <p:spPr bwMode="auto">
              <a:xfrm>
                <a:off x="4563340" y="1626178"/>
                <a:ext cx="553998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45720" rIns="45720">
                <a:spAutoFit/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Norway</a:t>
                </a:r>
              </a:p>
            </p:txBody>
          </p:sp>
          <p:cxnSp>
            <p:nvCxnSpPr>
              <p:cNvPr id="82" name="Straight Connector 103">
                <a:extLst>
                  <a:ext uri="{FF2B5EF4-FFF2-40B4-BE49-F238E27FC236}">
                    <a16:creationId xmlns:a16="http://schemas.microsoft.com/office/drawing/2014/main" id="{07F1AABC-F500-90FD-CFF0-A53B2AC2DEDF}"/>
                  </a:ext>
                </a:extLst>
              </p:cNvPr>
              <p:cNvCxnSpPr/>
              <p:nvPr/>
            </p:nvCxnSpPr>
            <p:spPr bwMode="auto">
              <a:xfrm>
                <a:off x="5814805" y="6255385"/>
                <a:ext cx="128200" cy="156663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83" name="Straight Connector 94">
                <a:extLst>
                  <a:ext uri="{FF2B5EF4-FFF2-40B4-BE49-F238E27FC236}">
                    <a16:creationId xmlns:a16="http://schemas.microsoft.com/office/drawing/2014/main" id="{0C04F2AF-235B-7019-180E-6194337D1E85}"/>
                  </a:ext>
                </a:extLst>
              </p:cNvPr>
              <p:cNvCxnSpPr/>
              <p:nvPr/>
            </p:nvCxnSpPr>
            <p:spPr bwMode="auto">
              <a:xfrm>
                <a:off x="3995580" y="6255385"/>
                <a:ext cx="146844" cy="168714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84" name="Straight Connector 103">
                <a:extLst>
                  <a:ext uri="{FF2B5EF4-FFF2-40B4-BE49-F238E27FC236}">
                    <a16:creationId xmlns:a16="http://schemas.microsoft.com/office/drawing/2014/main" id="{FD09ABC6-A872-FB8C-52AA-A5CCE07B52AA}"/>
                  </a:ext>
                </a:extLst>
              </p:cNvPr>
              <p:cNvCxnSpPr/>
              <p:nvPr/>
            </p:nvCxnSpPr>
            <p:spPr bwMode="auto">
              <a:xfrm>
                <a:off x="7784500" y="4713208"/>
                <a:ext cx="128200" cy="156663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29F76F43-90F8-F56D-8C2E-F47271079A61}"/>
                  </a:ext>
                </a:extLst>
              </p:cNvPr>
              <p:cNvSpPr txBox="1"/>
              <p:nvPr/>
            </p:nvSpPr>
            <p:spPr bwMode="auto">
              <a:xfrm>
                <a:off x="7543800" y="4820871"/>
                <a:ext cx="10033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Nowra</a:t>
                </a:r>
              </a:p>
            </p:txBody>
          </p:sp>
          <p:sp>
            <p:nvSpPr>
              <p:cNvPr id="86" name="TextBox 7">
                <a:extLst>
                  <a:ext uri="{FF2B5EF4-FFF2-40B4-BE49-F238E27FC236}">
                    <a16:creationId xmlns:a16="http://schemas.microsoft.com/office/drawing/2014/main" id="{54F18B2C-1CA0-457E-19C8-CB64D8C90711}"/>
                  </a:ext>
                </a:extLst>
              </p:cNvPr>
              <p:cNvSpPr txBox="1"/>
              <p:nvPr/>
            </p:nvSpPr>
            <p:spPr bwMode="auto">
              <a:xfrm>
                <a:off x="6667261" y="2792756"/>
                <a:ext cx="638316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Sasebo</a:t>
                </a:r>
              </a:p>
            </p:txBody>
          </p:sp>
          <p:cxnSp>
            <p:nvCxnSpPr>
              <p:cNvPr id="87" name="Straight Connector 53">
                <a:extLst>
                  <a:ext uri="{FF2B5EF4-FFF2-40B4-BE49-F238E27FC236}">
                    <a16:creationId xmlns:a16="http://schemas.microsoft.com/office/drawing/2014/main" id="{5C001E58-78FB-ECD6-D54E-2983238BA1B2}"/>
                  </a:ext>
                </a:extLst>
              </p:cNvPr>
              <p:cNvCxnSpPr/>
              <p:nvPr/>
            </p:nvCxnSpPr>
            <p:spPr bwMode="auto">
              <a:xfrm flipH="1">
                <a:off x="7217996" y="2795451"/>
                <a:ext cx="105916" cy="159048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  <p:cxnSp>
            <p:nvCxnSpPr>
              <p:cNvPr id="88" name="Straight Connector 103">
                <a:extLst>
                  <a:ext uri="{FF2B5EF4-FFF2-40B4-BE49-F238E27FC236}">
                    <a16:creationId xmlns:a16="http://schemas.microsoft.com/office/drawing/2014/main" id="{3D5C362E-CF49-670B-68DE-D86ECF6069C1}"/>
                  </a:ext>
                </a:extLst>
              </p:cNvPr>
              <p:cNvCxnSpPr/>
              <p:nvPr/>
            </p:nvCxnSpPr>
            <p:spPr bwMode="auto">
              <a:xfrm>
                <a:off x="2093943" y="6247739"/>
                <a:ext cx="145775" cy="179162"/>
              </a:xfrm>
              <a:prstGeom prst="line">
                <a:avLst/>
              </a:prstGeom>
              <a:noFill/>
              <a:ln w="19050" algn="ctr">
                <a:solidFill>
                  <a:srgbClr val="8064A2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89" name="TextBox 91">
                <a:extLst>
                  <a:ext uri="{FF2B5EF4-FFF2-40B4-BE49-F238E27FC236}">
                    <a16:creationId xmlns:a16="http://schemas.microsoft.com/office/drawing/2014/main" id="{F22A02B5-7A3D-F3F9-EA35-5A0B2A64C14B}"/>
                  </a:ext>
                </a:extLst>
              </p:cNvPr>
              <p:cNvSpPr txBox="1"/>
              <p:nvPr/>
            </p:nvSpPr>
            <p:spPr bwMode="auto">
              <a:xfrm>
                <a:off x="2246948" y="6166281"/>
                <a:ext cx="99060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  <a:hlinkClick r:id="rId4" action="ppaction://hlinksldjump"/>
                  </a:rPr>
                  <a:t>ATAC</a:t>
                </a: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 Hub</a:t>
                </a:r>
              </a:p>
            </p:txBody>
          </p:sp>
          <p:sp>
            <p:nvSpPr>
              <p:cNvPr id="90" name="TextBox 91">
                <a:extLst>
                  <a:ext uri="{FF2B5EF4-FFF2-40B4-BE49-F238E27FC236}">
                    <a16:creationId xmlns:a16="http://schemas.microsoft.com/office/drawing/2014/main" id="{FA45198F-5DCD-A9F0-7356-94A6DBEE832A}"/>
                  </a:ext>
                </a:extLst>
              </p:cNvPr>
              <p:cNvSpPr txBox="1"/>
              <p:nvPr/>
            </p:nvSpPr>
            <p:spPr bwMode="auto">
              <a:xfrm>
                <a:off x="4153760" y="6163633"/>
                <a:ext cx="99060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  <a:hlinkClick r:id="rId4" action="ppaction://hlinksldjump"/>
                  </a:rPr>
                  <a:t>ATAC</a:t>
                </a: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 Node</a:t>
                </a:r>
              </a:p>
            </p:txBody>
          </p:sp>
          <p:cxnSp>
            <p:nvCxnSpPr>
              <p:cNvPr id="91" name="Straight Connector 106">
                <a:extLst>
                  <a:ext uri="{FF2B5EF4-FFF2-40B4-BE49-F238E27FC236}">
                    <a16:creationId xmlns:a16="http://schemas.microsoft.com/office/drawing/2014/main" id="{DCDE3750-C02F-73BD-83D2-9CBAA285DDAA}"/>
                  </a:ext>
                </a:extLst>
              </p:cNvPr>
              <p:cNvCxnSpPr/>
              <p:nvPr/>
            </p:nvCxnSpPr>
            <p:spPr bwMode="auto">
              <a:xfrm flipH="1">
                <a:off x="1445023" y="2432051"/>
                <a:ext cx="98027" cy="76828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9C10A587-8A58-E6F6-AF23-686A64D6EF6D}"/>
                  </a:ext>
                </a:extLst>
              </p:cNvPr>
              <p:cNvSpPr txBox="1"/>
              <p:nvPr/>
            </p:nvSpPr>
            <p:spPr bwMode="auto">
              <a:xfrm>
                <a:off x="5952085" y="6159272"/>
                <a:ext cx="1481312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  <a:hlinkClick r:id="rId4" action="ppaction://hlinksldjump"/>
                  </a:rPr>
                  <a:t>ATAC</a:t>
                </a: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 Mobile Node</a:t>
                </a:r>
              </a:p>
            </p:txBody>
          </p:sp>
          <p:cxnSp>
            <p:nvCxnSpPr>
              <p:cNvPr id="93" name="Straight Connector 11">
                <a:extLst>
                  <a:ext uri="{FF2B5EF4-FFF2-40B4-BE49-F238E27FC236}">
                    <a16:creationId xmlns:a16="http://schemas.microsoft.com/office/drawing/2014/main" id="{DA5BE95F-3907-09A3-0982-3BC276CBEF3E}"/>
                  </a:ext>
                </a:extLst>
              </p:cNvPr>
              <p:cNvCxnSpPr/>
              <p:nvPr/>
            </p:nvCxnSpPr>
            <p:spPr bwMode="auto">
              <a:xfrm flipH="1">
                <a:off x="7543800" y="2586038"/>
                <a:ext cx="240700" cy="94862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/>
                <a:tailEnd type="oval" w="med" len="med"/>
              </a:ln>
            </p:spPr>
          </p:cxnSp>
          <p:sp>
            <p:nvSpPr>
              <p:cNvPr id="94" name="TextBox 8">
                <a:extLst>
                  <a:ext uri="{FF2B5EF4-FFF2-40B4-BE49-F238E27FC236}">
                    <a16:creationId xmlns:a16="http://schemas.microsoft.com/office/drawing/2014/main" id="{DAF2DF05-DDC5-0DEA-E1C6-24A2C6016C1D}"/>
                  </a:ext>
                </a:extLst>
              </p:cNvPr>
              <p:cNvSpPr txBox="1"/>
              <p:nvPr/>
            </p:nvSpPr>
            <p:spPr bwMode="auto">
              <a:xfrm>
                <a:off x="7729862" y="2389823"/>
                <a:ext cx="550151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defPPr>
                  <a:defRPr lang="en-US"/>
                </a:defPPr>
                <a:lvl1pPr algn="r">
                  <a:defRPr sz="1000" b="1" u="sng">
                    <a:latin typeface="Arial" charset="0"/>
                  </a:defRPr>
                </a:lvl1pPr>
              </a:lstStyle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Atsugi</a:t>
                </a:r>
              </a:p>
            </p:txBody>
          </p:sp>
          <p:cxnSp>
            <p:nvCxnSpPr>
              <p:cNvPr id="95" name="Straight Connector 34">
                <a:extLst>
                  <a:ext uri="{FF2B5EF4-FFF2-40B4-BE49-F238E27FC236}">
                    <a16:creationId xmlns:a16="http://schemas.microsoft.com/office/drawing/2014/main" id="{DB331D1E-00D9-BFC3-AFBD-669D70D72F19}"/>
                  </a:ext>
                </a:extLst>
              </p:cNvPr>
              <p:cNvCxnSpPr/>
              <p:nvPr/>
            </p:nvCxnSpPr>
            <p:spPr bwMode="auto">
              <a:xfrm>
                <a:off x="7315200" y="3009900"/>
                <a:ext cx="228600" cy="1588"/>
              </a:xfrm>
              <a:prstGeom prst="line">
                <a:avLst/>
              </a:prstGeom>
              <a:noFill/>
              <a:ln w="19050" algn="ctr">
                <a:solidFill>
                  <a:srgbClr val="C00000"/>
                </a:solidFill>
                <a:round/>
                <a:headEnd type="oval" w="med" len="med"/>
                <a:tailEnd/>
              </a:ln>
            </p:spPr>
          </p:cxnSp>
          <p:sp>
            <p:nvSpPr>
              <p:cNvPr id="96" name="TextBox 91">
                <a:extLst>
                  <a:ext uri="{FF2B5EF4-FFF2-40B4-BE49-F238E27FC236}">
                    <a16:creationId xmlns:a16="http://schemas.microsoft.com/office/drawing/2014/main" id="{59008A5C-5098-CCDD-41CB-1DCE43CCF9C6}"/>
                  </a:ext>
                </a:extLst>
              </p:cNvPr>
              <p:cNvSpPr txBox="1"/>
              <p:nvPr/>
            </p:nvSpPr>
            <p:spPr bwMode="auto">
              <a:xfrm>
                <a:off x="2617308" y="2652735"/>
                <a:ext cx="1122059" cy="246221"/>
              </a:xfrm>
              <a:prstGeom prst="rect">
                <a:avLst/>
              </a:prstGeom>
              <a:solidFill>
                <a:srgbClr val="CCFFCC">
                  <a:alpha val="30196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rIns="4572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Cherry Point, NC</a:t>
                </a:r>
              </a:p>
            </p:txBody>
          </p:sp>
          <p:cxnSp>
            <p:nvCxnSpPr>
              <p:cNvPr id="97" name="Straight Connector 80">
                <a:extLst>
                  <a:ext uri="{FF2B5EF4-FFF2-40B4-BE49-F238E27FC236}">
                    <a16:creationId xmlns:a16="http://schemas.microsoft.com/office/drawing/2014/main" id="{512D1D46-0B58-2910-04E2-042D3E023088}"/>
                  </a:ext>
                </a:extLst>
              </p:cNvPr>
              <p:cNvCxnSpPr/>
              <p:nvPr/>
            </p:nvCxnSpPr>
            <p:spPr bwMode="auto">
              <a:xfrm flipV="1">
                <a:off x="2362199" y="2781766"/>
                <a:ext cx="228600" cy="0"/>
              </a:xfrm>
              <a:prstGeom prst="line">
                <a:avLst/>
              </a:prstGeom>
              <a:noFill/>
              <a:ln w="19050" algn="ctr">
                <a:solidFill>
                  <a:srgbClr val="0000FF"/>
                </a:solidFill>
                <a:round/>
                <a:headEnd type="oval" w="med" len="med"/>
                <a:tailEnd/>
              </a:ln>
            </p:spPr>
          </p:cxn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D3E011-AEB4-7184-BFA3-23C74334203D}"/>
                </a:ext>
              </a:extLst>
            </p:cNvPr>
            <p:cNvSpPr/>
            <p:nvPr/>
          </p:nvSpPr>
          <p:spPr>
            <a:xfrm>
              <a:off x="1679425" y="1462617"/>
              <a:ext cx="806505" cy="3456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2220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6BEE61-33F6-D578-3A39-583A99B8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083F7B4-68E8-4644-864F-694F42956B90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Systems Interface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DA7E9718-7DB1-FAA9-EB9B-7260A98E5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71C8FE9-26A5-537C-CFD8-9AE0CBA41714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D48C27-559D-AD8B-0F90-991167FDDF90}"/>
              </a:ext>
            </a:extLst>
          </p:cNvPr>
          <p:cNvGrpSpPr/>
          <p:nvPr/>
        </p:nvGrpSpPr>
        <p:grpSpPr>
          <a:xfrm>
            <a:off x="1592323" y="1233283"/>
            <a:ext cx="8819760" cy="5459163"/>
            <a:chOff x="626165" y="1198777"/>
            <a:chExt cx="7835210" cy="5459163"/>
          </a:xfrm>
        </p:grpSpPr>
        <p:sp>
          <p:nvSpPr>
            <p:cNvPr id="4" name="Rectangle 39">
              <a:extLst>
                <a:ext uri="{FF2B5EF4-FFF2-40B4-BE49-F238E27FC236}">
                  <a16:creationId xmlns:a16="http://schemas.microsoft.com/office/drawing/2014/main" id="{56ED9A52-0ED1-7DF3-16F3-17784A061327}"/>
                </a:ext>
              </a:extLst>
            </p:cNvPr>
            <p:cNvSpPr/>
            <p:nvPr/>
          </p:nvSpPr>
          <p:spPr bwMode="auto">
            <a:xfrm>
              <a:off x="626165" y="2542278"/>
              <a:ext cx="2449513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 err="1">
                  <a:solidFill>
                    <a:srgbClr val="000099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eRMS</a:t>
              </a:r>
              <a:r>
                <a:rPr lang="en-US" altLang="en-US" dirty="0">
                  <a:solidFill>
                    <a:srgbClr val="000099"/>
                  </a:solidFill>
                  <a:latin typeface="Verdana" panose="020B0604030504040204" pitchFamily="34" charset="0"/>
                  <a:cs typeface="Arial" panose="020B0604020202020204" pitchFamily="34" charset="0"/>
                </a:rPr>
                <a:t> 2.0</a:t>
              </a:r>
            </a:p>
          </p:txBody>
        </p:sp>
        <p:pic>
          <p:nvPicPr>
            <p:cNvPr id="5" name="Picture 4" descr="MC900435242[1]">
              <a:extLst>
                <a:ext uri="{FF2B5EF4-FFF2-40B4-BE49-F238E27FC236}">
                  <a16:creationId xmlns:a16="http://schemas.microsoft.com/office/drawing/2014/main" id="{E374928A-724D-0D92-CB8D-0470A0B44008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7891" y="2727221"/>
              <a:ext cx="1014208" cy="2006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1" descr="image001">
              <a:extLst>
                <a:ext uri="{FF2B5EF4-FFF2-40B4-BE49-F238E27FC236}">
                  <a16:creationId xmlns:a16="http://schemas.microsoft.com/office/drawing/2014/main" id="{F27EB6A1-8DD5-7B5A-B379-ADAB49F68B48}"/>
                </a:ext>
              </a:extLst>
            </p:cNvPr>
            <p:cNvPicPr/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3343" y="1198777"/>
              <a:ext cx="2264646" cy="1044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 descr="C:\Users\Wes\Desktop\Pilot Logo.PNG">
              <a:extLst>
                <a:ext uri="{FF2B5EF4-FFF2-40B4-BE49-F238E27FC236}">
                  <a16:creationId xmlns:a16="http://schemas.microsoft.com/office/drawing/2014/main" id="{6381805B-996A-71BD-3A16-B89365DFD62F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30529" y="2088761"/>
              <a:ext cx="2246671" cy="875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http://i.zdnet.com/blogs/dhl.jpg">
              <a:extLst>
                <a:ext uri="{FF2B5EF4-FFF2-40B4-BE49-F238E27FC236}">
                  <a16:creationId xmlns:a16="http://schemas.microsoft.com/office/drawing/2014/main" id="{6A6EC5DB-7240-10E2-1CAD-203EB84B8AAA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21164" y="3165987"/>
              <a:ext cx="2489412" cy="548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3" descr="http://www.nationalaircargo.com/(A(CtnjP7wjzQEkAAAAZDU3NGVlZjEtOWI4Yi00YTk1LTg1ODQtZWU1ZDM1NjhjMWFhIBjdsYMRGf61V6kf4_GcH_Os5_01))/fw/NatAirCargo_Logo.gif">
              <a:extLst>
                <a:ext uri="{FF2B5EF4-FFF2-40B4-BE49-F238E27FC236}">
                  <a16:creationId xmlns:a16="http://schemas.microsoft.com/office/drawing/2014/main" id="{A00BB20C-7638-7703-21C5-11355662DB36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2619" y="4050890"/>
              <a:ext cx="2498756" cy="46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 descr="http://i.zdnet.com/blogs/fedex-logo.jpeg">
              <a:extLst>
                <a:ext uri="{FF2B5EF4-FFF2-40B4-BE49-F238E27FC236}">
                  <a16:creationId xmlns:a16="http://schemas.microsoft.com/office/drawing/2014/main" id="{AD8AB764-552A-D1CF-8886-D1907303FB78}"/>
                </a:ext>
              </a:extLst>
            </p:cNvPr>
            <p:cNvPicPr/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0761" y="4849337"/>
              <a:ext cx="1868744" cy="66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7" descr="http://2.bp.blogspot.com/-2F-ux1QPP54/Tsun1tAyAII/AAAAAAAAA8U/gAzLNIsqlWw/s1600/UPS%2BLogo.png">
              <a:extLst>
                <a:ext uri="{FF2B5EF4-FFF2-40B4-BE49-F238E27FC236}">
                  <a16:creationId xmlns:a16="http://schemas.microsoft.com/office/drawing/2014/main" id="{CE0E4AA8-5510-918C-DF3A-86B6F3903993}"/>
                </a:ext>
              </a:extLst>
            </p:cNvPr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9583" y="5301979"/>
              <a:ext cx="1146227" cy="13559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32">
              <a:extLst>
                <a:ext uri="{FF2B5EF4-FFF2-40B4-BE49-F238E27FC236}">
                  <a16:creationId xmlns:a16="http://schemas.microsoft.com/office/drawing/2014/main" id="{9913C7A0-EF65-7595-8DF5-030C3C73B4B4}"/>
                </a:ext>
              </a:extLst>
            </p:cNvPr>
            <p:cNvPicPr/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004" y="5979959"/>
              <a:ext cx="2045110" cy="360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8" name="Straight Arrow Connector 19">
              <a:extLst>
                <a:ext uri="{FF2B5EF4-FFF2-40B4-BE49-F238E27FC236}">
                  <a16:creationId xmlns:a16="http://schemas.microsoft.com/office/drawing/2014/main" id="{855B00AD-7D77-7D32-A9C8-49B3EBCD13CE}"/>
                </a:ext>
              </a:extLst>
            </p:cNvPr>
            <p:cNvCxnSpPr/>
            <p:nvPr/>
          </p:nvCxnSpPr>
          <p:spPr bwMode="auto">
            <a:xfrm flipV="1">
              <a:off x="4114800" y="2057400"/>
              <a:ext cx="762000" cy="758825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Straight Arrow Connector 20">
              <a:extLst>
                <a:ext uri="{FF2B5EF4-FFF2-40B4-BE49-F238E27FC236}">
                  <a16:creationId xmlns:a16="http://schemas.microsoft.com/office/drawing/2014/main" id="{C9ED08C7-0A6E-AB3B-8228-1B0951CEC9F9}"/>
                </a:ext>
              </a:extLst>
            </p:cNvPr>
            <p:cNvCxnSpPr/>
            <p:nvPr/>
          </p:nvCxnSpPr>
          <p:spPr bwMode="auto">
            <a:xfrm flipV="1">
              <a:off x="4475163" y="2743200"/>
              <a:ext cx="1316037" cy="220663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0" name="Straight Arrow Connector 20">
              <a:extLst>
                <a:ext uri="{FF2B5EF4-FFF2-40B4-BE49-F238E27FC236}">
                  <a16:creationId xmlns:a16="http://schemas.microsoft.com/office/drawing/2014/main" id="{26CF9756-B8A3-5E57-14F5-5F2F32C70D25}"/>
                </a:ext>
              </a:extLst>
            </p:cNvPr>
            <p:cNvCxnSpPr/>
            <p:nvPr/>
          </p:nvCxnSpPr>
          <p:spPr bwMode="auto">
            <a:xfrm flipV="1">
              <a:off x="3990181" y="3421063"/>
              <a:ext cx="1773237" cy="228600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1" name="Straight Arrow Connector 20">
              <a:extLst>
                <a:ext uri="{FF2B5EF4-FFF2-40B4-BE49-F238E27FC236}">
                  <a16:creationId xmlns:a16="http://schemas.microsoft.com/office/drawing/2014/main" id="{E8027998-2123-4728-BC3C-0B793C9CA09D}"/>
                </a:ext>
              </a:extLst>
            </p:cNvPr>
            <p:cNvCxnSpPr/>
            <p:nvPr/>
          </p:nvCxnSpPr>
          <p:spPr bwMode="auto">
            <a:xfrm>
              <a:off x="3990181" y="4068710"/>
              <a:ext cx="1597025" cy="163512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" name="Straight Arrow Connector 20">
              <a:extLst>
                <a:ext uri="{FF2B5EF4-FFF2-40B4-BE49-F238E27FC236}">
                  <a16:creationId xmlns:a16="http://schemas.microsoft.com/office/drawing/2014/main" id="{BCA7EE4F-66C1-78E1-42B9-6000ED3458E5}"/>
                </a:ext>
              </a:extLst>
            </p:cNvPr>
            <p:cNvCxnSpPr/>
            <p:nvPr/>
          </p:nvCxnSpPr>
          <p:spPr bwMode="auto">
            <a:xfrm>
              <a:off x="3800978" y="4232222"/>
              <a:ext cx="2016125" cy="763587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" name="Straight Arrow Connector 20">
              <a:extLst>
                <a:ext uri="{FF2B5EF4-FFF2-40B4-BE49-F238E27FC236}">
                  <a16:creationId xmlns:a16="http://schemas.microsoft.com/office/drawing/2014/main" id="{B4CE3992-42FB-FFD5-1958-F6C89F68EDE4}"/>
                </a:ext>
              </a:extLst>
            </p:cNvPr>
            <p:cNvCxnSpPr/>
            <p:nvPr/>
          </p:nvCxnSpPr>
          <p:spPr bwMode="auto">
            <a:xfrm>
              <a:off x="3640558" y="4389352"/>
              <a:ext cx="1089025" cy="1073150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" name="Straight Arrow Connector 20">
              <a:extLst>
                <a:ext uri="{FF2B5EF4-FFF2-40B4-BE49-F238E27FC236}">
                  <a16:creationId xmlns:a16="http://schemas.microsoft.com/office/drawing/2014/main" id="{6774179B-B75F-F48D-D486-96EFC266D6C6}"/>
                </a:ext>
              </a:extLst>
            </p:cNvPr>
            <p:cNvCxnSpPr/>
            <p:nvPr/>
          </p:nvCxnSpPr>
          <p:spPr bwMode="auto">
            <a:xfrm flipV="1">
              <a:off x="2067902" y="4317716"/>
              <a:ext cx="966787" cy="1389062"/>
            </a:xfrm>
            <a:prstGeom prst="straightConnector1">
              <a:avLst/>
            </a:prstGeom>
            <a:noFill/>
            <a:ln w="9525" algn="ctr">
              <a:solidFill>
                <a:srgbClr val="00447C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89129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1C2A5-9563-2A04-0477-56E4F9D9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EB5829E2-59B6-7ECD-9788-AA3A079B44B3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ATAC RFI Process CONUS/OCONUS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A898447A-BE41-1572-B353-D318E7D243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36682A-059A-A008-32EF-1854A962B1A9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CC249F1F-D331-1093-0418-71176DC6FE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126491"/>
              </p:ext>
            </p:extLst>
          </p:nvPr>
        </p:nvGraphicFramePr>
        <p:xfrm>
          <a:off x="1868970" y="2088190"/>
          <a:ext cx="8458200" cy="442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14C842AB-020E-1DFC-8910-1F64B0D75805}"/>
              </a:ext>
            </a:extLst>
          </p:cNvPr>
          <p:cNvSpPr txBox="1"/>
          <p:nvPr/>
        </p:nvSpPr>
        <p:spPr>
          <a:xfrm>
            <a:off x="2032192" y="1370642"/>
            <a:ext cx="7742283" cy="635454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2200" dirty="0"/>
              <a:t>Routine Priority 6 - 13</a:t>
            </a:r>
          </a:p>
        </p:txBody>
      </p:sp>
    </p:spTree>
    <p:extLst>
      <p:ext uri="{BB962C8B-B14F-4D97-AF65-F5344CB8AC3E}">
        <p14:creationId xmlns:p14="http://schemas.microsoft.com/office/powerpoint/2010/main" val="279529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093E1-FE40-7950-DD33-1E8D139C6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F4421E2-31B7-4D88-3AA9-F7E60B7E838F}"/>
              </a:ext>
            </a:extLst>
          </p:cNvPr>
          <p:cNvSpPr txBox="1">
            <a:spLocks/>
          </p:cNvSpPr>
          <p:nvPr/>
        </p:nvSpPr>
        <p:spPr>
          <a:xfrm>
            <a:off x="2433575" y="535905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ATAC RFI Process Oversize OCONUS Shipment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1F661AE0-9DCA-A09E-2CC4-D11D7BA795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EFFE7C-5821-0FC7-1808-B1BBB73A315D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C1544F8-02B5-90F4-E3FF-4BD410A66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0504615"/>
              </p:ext>
            </p:extLst>
          </p:nvPr>
        </p:nvGraphicFramePr>
        <p:xfrm>
          <a:off x="1868970" y="2079564"/>
          <a:ext cx="8458200" cy="442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54F11A9B-4C41-3A4E-95A5-FF864EE4311B}"/>
              </a:ext>
            </a:extLst>
          </p:cNvPr>
          <p:cNvSpPr txBox="1"/>
          <p:nvPr/>
        </p:nvSpPr>
        <p:spPr>
          <a:xfrm>
            <a:off x="2224858" y="1228368"/>
            <a:ext cx="7742283" cy="635454"/>
          </a:xfrm>
          <a:prstGeom prst="rect">
            <a:avLst/>
          </a:prstGeom>
        </p:spPr>
        <p:txBody>
          <a:bodyPr vert="horz" lIns="0" tIns="0" rIns="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rgbClr val="002060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pPr algn="ctr"/>
            <a:r>
              <a:rPr lang="en-US" sz="2200" dirty="0"/>
              <a:t>Routine Priority 6 - 13</a:t>
            </a:r>
          </a:p>
        </p:txBody>
      </p:sp>
    </p:spTree>
    <p:extLst>
      <p:ext uri="{BB962C8B-B14F-4D97-AF65-F5344CB8AC3E}">
        <p14:creationId xmlns:p14="http://schemas.microsoft.com/office/powerpoint/2010/main" val="332481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6401D-429E-FC60-E6CF-A86C81D28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68D5DE0-CBE1-07E5-3D8D-93D0A4B13A63}"/>
              </a:ext>
            </a:extLst>
          </p:cNvPr>
          <p:cNvSpPr txBox="1">
            <a:spLocks/>
          </p:cNvSpPr>
          <p:nvPr/>
        </p:nvSpPr>
        <p:spPr>
          <a:xfrm>
            <a:off x="2433575" y="225354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ATAC RFI Process CASREP/HI-PRI Shipments CONUS/OCONUS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94449016-9DD9-4D84-9E68-89E5C93B82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B70F78-CBF5-82FD-B158-D3D47EC1F1E5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59A9372-D71F-62E3-7690-6C1C0FDCF78E}"/>
              </a:ext>
            </a:extLst>
          </p:cNvPr>
          <p:cNvGrpSpPr/>
          <p:nvPr/>
        </p:nvGrpSpPr>
        <p:grpSpPr>
          <a:xfrm>
            <a:off x="2141464" y="1500282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C5E305C0-9CB1-C336-1DE6-1EF7F6D65AB1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ounded Rectangle 4">
              <a:extLst>
                <a:ext uri="{FF2B5EF4-FFF2-40B4-BE49-F238E27FC236}">
                  <a16:creationId xmlns:a16="http://schemas.microsoft.com/office/drawing/2014/main" id="{C8514544-C96D-2108-1B1F-A247B782AE6D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Vendor  site enters CAVS/RP entry 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dirty="0"/>
                <a:t>&amp;</a:t>
              </a:r>
            </a:p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dirty="0"/>
                <a:t>email ATAC CASREP team</a:t>
              </a:r>
              <a:endParaRPr lang="en-US" sz="1500" b="1" kern="12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2466D80-BD14-8D64-7CDC-1EC40BA4FF92}"/>
              </a:ext>
            </a:extLst>
          </p:cNvPr>
          <p:cNvGrpSpPr/>
          <p:nvPr/>
        </p:nvGrpSpPr>
        <p:grpSpPr>
          <a:xfrm>
            <a:off x="4985502" y="1500280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BAFE0D10-D17C-3F7D-2C95-B14DB53A5999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ounded Rectangle 4">
              <a:extLst>
                <a:ext uri="{FF2B5EF4-FFF2-40B4-BE49-F238E27FC236}">
                  <a16:creationId xmlns:a16="http://schemas.microsoft.com/office/drawing/2014/main" id="{DD256997-7783-C080-6CD6-3FED618E8463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ATAC receives an email with a DD1348 Dims &amp; WT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EBCD96-7B19-18AC-2A23-34AB501465CB}"/>
              </a:ext>
            </a:extLst>
          </p:cNvPr>
          <p:cNvGrpSpPr/>
          <p:nvPr/>
        </p:nvGrpSpPr>
        <p:grpSpPr>
          <a:xfrm>
            <a:off x="7956090" y="1500280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2" name="Rounded Rectangle 10">
              <a:extLst>
                <a:ext uri="{FF2B5EF4-FFF2-40B4-BE49-F238E27FC236}">
                  <a16:creationId xmlns:a16="http://schemas.microsoft.com/office/drawing/2014/main" id="{34037870-D438-32F9-AD93-CBBB932D58B6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1DEFDFDB-F148-C4AE-ABE0-1430D616F96F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dirty="0"/>
                <a:t>ATAC creates a carrier label offline</a:t>
              </a:r>
              <a:r>
                <a:rPr lang="en-US" sz="1500" b="1" kern="1200" dirty="0"/>
                <a:t>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8524B19-9D0D-7D58-29A0-2D79A527B524}"/>
              </a:ext>
            </a:extLst>
          </p:cNvPr>
          <p:cNvGrpSpPr/>
          <p:nvPr/>
        </p:nvGrpSpPr>
        <p:grpSpPr>
          <a:xfrm>
            <a:off x="7956089" y="3369722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5" name="Rounded Rectangle 13">
              <a:extLst>
                <a:ext uri="{FF2B5EF4-FFF2-40B4-BE49-F238E27FC236}">
                  <a16:creationId xmlns:a16="http://schemas.microsoft.com/office/drawing/2014/main" id="{65A8BD3E-60D9-AA01-B954-83B597C00377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ounded Rectangle 4">
              <a:extLst>
                <a:ext uri="{FF2B5EF4-FFF2-40B4-BE49-F238E27FC236}">
                  <a16:creationId xmlns:a16="http://schemas.microsoft.com/office/drawing/2014/main" id="{C886FC74-B195-917B-DDF0-2B7E80F92643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Label is emailed to the site to be use within 1 business day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DB2483A-EC00-4B6C-A7E7-8C75849E2EAC}"/>
              </a:ext>
            </a:extLst>
          </p:cNvPr>
          <p:cNvGrpSpPr/>
          <p:nvPr/>
        </p:nvGrpSpPr>
        <p:grpSpPr>
          <a:xfrm>
            <a:off x="4945624" y="3369721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0" name="Rounded Rectangle 16">
              <a:extLst>
                <a:ext uri="{FF2B5EF4-FFF2-40B4-BE49-F238E27FC236}">
                  <a16:creationId xmlns:a16="http://schemas.microsoft.com/office/drawing/2014/main" id="{BC1E323D-9902-A196-F5FE-C32FF57A0A86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Rounded Rectangle 4">
              <a:extLst>
                <a:ext uri="{FF2B5EF4-FFF2-40B4-BE49-F238E27FC236}">
                  <a16:creationId xmlns:a16="http://schemas.microsoft.com/office/drawing/2014/main" id="{55320459-A3FC-2330-72BC-A61C1322FB77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ATAC Hi-</a:t>
              </a:r>
              <a:r>
                <a:rPr lang="en-US" sz="1500" b="1" kern="1200" dirty="0" err="1"/>
                <a:t>Pri</a:t>
              </a:r>
              <a:r>
                <a:rPr lang="en-US" sz="1500" b="1" kern="1200" dirty="0"/>
                <a:t> file left open pending PUD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8D82E5-2037-E818-E177-451DD9B50C08}"/>
              </a:ext>
            </a:extLst>
          </p:cNvPr>
          <p:cNvGrpSpPr/>
          <p:nvPr/>
        </p:nvGrpSpPr>
        <p:grpSpPr>
          <a:xfrm>
            <a:off x="2101586" y="3364571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3" name="Rounded Rectangle 19">
              <a:extLst>
                <a:ext uri="{FF2B5EF4-FFF2-40B4-BE49-F238E27FC236}">
                  <a16:creationId xmlns:a16="http://schemas.microsoft.com/office/drawing/2014/main" id="{2F3DDCB6-1F8B-72AB-4C41-131E72A46587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ounded Rectangle 4">
              <a:extLst>
                <a:ext uri="{FF2B5EF4-FFF2-40B4-BE49-F238E27FC236}">
                  <a16:creationId xmlns:a16="http://schemas.microsoft.com/office/drawing/2014/main" id="{8E86506B-AF2D-F1EA-9809-3393E14B411F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PUDs feed </a:t>
              </a:r>
              <a:r>
                <a:rPr lang="en-US" sz="1500" b="1" kern="1200" dirty="0" err="1"/>
                <a:t>eRMS</a:t>
              </a:r>
              <a:r>
                <a:rPr lang="en-US" sz="1500" b="1" kern="1200" dirty="0"/>
                <a:t> within 24 </a:t>
              </a:r>
              <a:r>
                <a:rPr lang="en-US" sz="1500" b="1" kern="1200" dirty="0" err="1"/>
                <a:t>hrs</a:t>
              </a:r>
              <a:r>
                <a:rPr lang="en-US" sz="1500" b="1" kern="1200" dirty="0"/>
                <a:t>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42766E-641D-36A4-D453-41EA66AD9181}"/>
              </a:ext>
            </a:extLst>
          </p:cNvPr>
          <p:cNvGrpSpPr/>
          <p:nvPr/>
        </p:nvGrpSpPr>
        <p:grpSpPr>
          <a:xfrm>
            <a:off x="4524966" y="1900509"/>
            <a:ext cx="348829" cy="408064"/>
            <a:chOff x="2318824" y="289934"/>
            <a:chExt cx="348829" cy="408064"/>
          </a:xfrm>
        </p:grpSpPr>
        <p:sp>
          <p:nvSpPr>
            <p:cNvPr id="26" name="Right Arrow 22">
              <a:extLst>
                <a:ext uri="{FF2B5EF4-FFF2-40B4-BE49-F238E27FC236}">
                  <a16:creationId xmlns:a16="http://schemas.microsoft.com/office/drawing/2014/main" id="{A006F215-C6CE-E6AD-C4DA-1BEF1442B2D7}"/>
                </a:ext>
              </a:extLst>
            </p:cNvPr>
            <p:cNvSpPr/>
            <p:nvPr/>
          </p:nvSpPr>
          <p:spPr>
            <a:xfrm>
              <a:off x="2318824" y="289934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ight Arrow 4">
              <a:extLst>
                <a:ext uri="{FF2B5EF4-FFF2-40B4-BE49-F238E27FC236}">
                  <a16:creationId xmlns:a16="http://schemas.microsoft.com/office/drawing/2014/main" id="{8FD26FE7-E495-E615-8B37-5F53486CAD22}"/>
                </a:ext>
              </a:extLst>
            </p:cNvPr>
            <p:cNvSpPr txBox="1"/>
            <p:nvPr/>
          </p:nvSpPr>
          <p:spPr>
            <a:xfrm>
              <a:off x="2318824" y="371547"/>
              <a:ext cx="244180" cy="244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DFEB4DC-586D-CFE2-FA96-AB2348DE640A}"/>
              </a:ext>
            </a:extLst>
          </p:cNvPr>
          <p:cNvGrpSpPr/>
          <p:nvPr/>
        </p:nvGrpSpPr>
        <p:grpSpPr>
          <a:xfrm>
            <a:off x="7452786" y="1900509"/>
            <a:ext cx="348829" cy="408064"/>
            <a:chOff x="2318824" y="289934"/>
            <a:chExt cx="348829" cy="408064"/>
          </a:xfrm>
        </p:grpSpPr>
        <p:sp>
          <p:nvSpPr>
            <p:cNvPr id="29" name="Right Arrow 25">
              <a:extLst>
                <a:ext uri="{FF2B5EF4-FFF2-40B4-BE49-F238E27FC236}">
                  <a16:creationId xmlns:a16="http://schemas.microsoft.com/office/drawing/2014/main" id="{6FAFDCC4-1399-43E1-14B9-867E62BB244E}"/>
                </a:ext>
              </a:extLst>
            </p:cNvPr>
            <p:cNvSpPr/>
            <p:nvPr/>
          </p:nvSpPr>
          <p:spPr>
            <a:xfrm>
              <a:off x="2318824" y="289934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ight Arrow 4">
              <a:extLst>
                <a:ext uri="{FF2B5EF4-FFF2-40B4-BE49-F238E27FC236}">
                  <a16:creationId xmlns:a16="http://schemas.microsoft.com/office/drawing/2014/main" id="{4A2D37E7-FAE1-C67C-2F53-9FC76E61B1A9}"/>
                </a:ext>
              </a:extLst>
            </p:cNvPr>
            <p:cNvSpPr txBox="1"/>
            <p:nvPr/>
          </p:nvSpPr>
          <p:spPr>
            <a:xfrm>
              <a:off x="2318824" y="371547"/>
              <a:ext cx="244180" cy="244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397A365-4589-17E9-75D8-3380D3D49705}"/>
              </a:ext>
            </a:extLst>
          </p:cNvPr>
          <p:cNvGrpSpPr/>
          <p:nvPr/>
        </p:nvGrpSpPr>
        <p:grpSpPr>
          <a:xfrm>
            <a:off x="8862556" y="2922005"/>
            <a:ext cx="408064" cy="348829"/>
            <a:chOff x="5754467" y="1132390"/>
            <a:chExt cx="408064" cy="348829"/>
          </a:xfrm>
        </p:grpSpPr>
        <p:sp>
          <p:nvSpPr>
            <p:cNvPr id="32" name="Right Arrow 28">
              <a:extLst>
                <a:ext uri="{FF2B5EF4-FFF2-40B4-BE49-F238E27FC236}">
                  <a16:creationId xmlns:a16="http://schemas.microsoft.com/office/drawing/2014/main" id="{F024E692-9FF7-95AC-7C2F-33EBB84BF7FC}"/>
                </a:ext>
              </a:extLst>
            </p:cNvPr>
            <p:cNvSpPr/>
            <p:nvPr/>
          </p:nvSpPr>
          <p:spPr>
            <a:xfrm rot="5400000">
              <a:off x="5784084" y="1102773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Right Arrow 4">
              <a:extLst>
                <a:ext uri="{FF2B5EF4-FFF2-40B4-BE49-F238E27FC236}">
                  <a16:creationId xmlns:a16="http://schemas.microsoft.com/office/drawing/2014/main" id="{8A8E5124-BA7A-11CC-8497-FB50F581B378}"/>
                </a:ext>
              </a:extLst>
            </p:cNvPr>
            <p:cNvSpPr txBox="1"/>
            <p:nvPr/>
          </p:nvSpPr>
          <p:spPr>
            <a:xfrm>
              <a:off x="5836080" y="1132391"/>
              <a:ext cx="244838" cy="2441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b="1" kern="12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E322FD-53EF-485B-05CA-93A923FB7F55}"/>
              </a:ext>
            </a:extLst>
          </p:cNvPr>
          <p:cNvGrpSpPr/>
          <p:nvPr/>
        </p:nvGrpSpPr>
        <p:grpSpPr>
          <a:xfrm>
            <a:off x="7310277" y="3765174"/>
            <a:ext cx="348829" cy="408064"/>
            <a:chOff x="4642161" y="1935357"/>
            <a:chExt cx="348829" cy="408064"/>
          </a:xfrm>
        </p:grpSpPr>
        <p:sp>
          <p:nvSpPr>
            <p:cNvPr id="35" name="Right Arrow 31">
              <a:extLst>
                <a:ext uri="{FF2B5EF4-FFF2-40B4-BE49-F238E27FC236}">
                  <a16:creationId xmlns:a16="http://schemas.microsoft.com/office/drawing/2014/main" id="{47556F96-4DCF-129F-249B-2D77D3AF812B}"/>
                </a:ext>
              </a:extLst>
            </p:cNvPr>
            <p:cNvSpPr/>
            <p:nvPr/>
          </p:nvSpPr>
          <p:spPr>
            <a:xfrm rot="10800000">
              <a:off x="4642161" y="1935357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Right Arrow 4">
              <a:extLst>
                <a:ext uri="{FF2B5EF4-FFF2-40B4-BE49-F238E27FC236}">
                  <a16:creationId xmlns:a16="http://schemas.microsoft.com/office/drawing/2014/main" id="{70F464C6-DDFE-2B8D-2E31-7BE34D673C58}"/>
                </a:ext>
              </a:extLst>
            </p:cNvPr>
            <p:cNvSpPr txBox="1"/>
            <p:nvPr/>
          </p:nvSpPr>
          <p:spPr>
            <a:xfrm rot="21600000">
              <a:off x="4746810" y="2016970"/>
              <a:ext cx="244180" cy="244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kern="12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2963712-4B50-103E-A48C-2E85664B71F1}"/>
              </a:ext>
            </a:extLst>
          </p:cNvPr>
          <p:cNvGrpSpPr/>
          <p:nvPr/>
        </p:nvGrpSpPr>
        <p:grpSpPr>
          <a:xfrm>
            <a:off x="4488181" y="3846787"/>
            <a:ext cx="348829" cy="408064"/>
            <a:chOff x="4642161" y="1935357"/>
            <a:chExt cx="348829" cy="408064"/>
          </a:xfrm>
        </p:grpSpPr>
        <p:sp>
          <p:nvSpPr>
            <p:cNvPr id="38" name="Right Arrow 34">
              <a:extLst>
                <a:ext uri="{FF2B5EF4-FFF2-40B4-BE49-F238E27FC236}">
                  <a16:creationId xmlns:a16="http://schemas.microsoft.com/office/drawing/2014/main" id="{1B47255B-572B-544D-4255-A77F58653041}"/>
                </a:ext>
              </a:extLst>
            </p:cNvPr>
            <p:cNvSpPr/>
            <p:nvPr/>
          </p:nvSpPr>
          <p:spPr>
            <a:xfrm rot="10800000">
              <a:off x="4642161" y="1935357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ight Arrow 4">
              <a:extLst>
                <a:ext uri="{FF2B5EF4-FFF2-40B4-BE49-F238E27FC236}">
                  <a16:creationId xmlns:a16="http://schemas.microsoft.com/office/drawing/2014/main" id="{FB6AF5E7-3322-5180-2D2F-90764FE14119}"/>
                </a:ext>
              </a:extLst>
            </p:cNvPr>
            <p:cNvSpPr txBox="1"/>
            <p:nvPr/>
          </p:nvSpPr>
          <p:spPr>
            <a:xfrm rot="21600000">
              <a:off x="4746810" y="2016970"/>
              <a:ext cx="244180" cy="244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kern="12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E528FA7-EB3C-4C56-A7DD-C5653A4B2D43}"/>
              </a:ext>
            </a:extLst>
          </p:cNvPr>
          <p:cNvGrpSpPr/>
          <p:nvPr/>
        </p:nvGrpSpPr>
        <p:grpSpPr>
          <a:xfrm>
            <a:off x="2141464" y="5193371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1" name="Rounded Rectangle 37">
              <a:extLst>
                <a:ext uri="{FF2B5EF4-FFF2-40B4-BE49-F238E27FC236}">
                  <a16:creationId xmlns:a16="http://schemas.microsoft.com/office/drawing/2014/main" id="{411779A9-BF24-E79F-0A32-2B32A3984A92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2" name="Rounded Rectangle 4">
              <a:extLst>
                <a:ext uri="{FF2B5EF4-FFF2-40B4-BE49-F238E27FC236}">
                  <a16:creationId xmlns:a16="http://schemas.microsoft.com/office/drawing/2014/main" id="{48688B2E-1455-51DA-420B-B316411DABFC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Labels are cancelled within 5 business days if not used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258047-56DE-C265-5BCC-22151688739C}"/>
              </a:ext>
            </a:extLst>
          </p:cNvPr>
          <p:cNvGrpSpPr/>
          <p:nvPr/>
        </p:nvGrpSpPr>
        <p:grpSpPr>
          <a:xfrm>
            <a:off x="3008052" y="4805640"/>
            <a:ext cx="408064" cy="348829"/>
            <a:chOff x="1147284" y="2777812"/>
            <a:chExt cx="408064" cy="348829"/>
          </a:xfrm>
        </p:grpSpPr>
        <p:sp>
          <p:nvSpPr>
            <p:cNvPr id="44" name="Right Arrow 40">
              <a:extLst>
                <a:ext uri="{FF2B5EF4-FFF2-40B4-BE49-F238E27FC236}">
                  <a16:creationId xmlns:a16="http://schemas.microsoft.com/office/drawing/2014/main" id="{7DA40A48-39C2-2E57-5173-95D38950CAFA}"/>
                </a:ext>
              </a:extLst>
            </p:cNvPr>
            <p:cNvSpPr/>
            <p:nvPr/>
          </p:nvSpPr>
          <p:spPr>
            <a:xfrm rot="5400000">
              <a:off x="1176901" y="2748195"/>
              <a:ext cx="348829" cy="408064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5" name="Right Arrow 4">
              <a:extLst>
                <a:ext uri="{FF2B5EF4-FFF2-40B4-BE49-F238E27FC236}">
                  <a16:creationId xmlns:a16="http://schemas.microsoft.com/office/drawing/2014/main" id="{84D62F3A-30E7-3456-D4DE-0533A760BC35}"/>
                </a:ext>
              </a:extLst>
            </p:cNvPr>
            <p:cNvSpPr txBox="1"/>
            <p:nvPr/>
          </p:nvSpPr>
          <p:spPr>
            <a:xfrm>
              <a:off x="1228897" y="2777813"/>
              <a:ext cx="244838" cy="2441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b="1" kern="12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A9D4A90-F59C-DDB9-C1D3-2530149CBB2A}"/>
              </a:ext>
            </a:extLst>
          </p:cNvPr>
          <p:cNvGrpSpPr/>
          <p:nvPr/>
        </p:nvGrpSpPr>
        <p:grpSpPr>
          <a:xfrm>
            <a:off x="4945624" y="5153493"/>
            <a:ext cx="2220996" cy="1361527"/>
            <a:chOff x="6411" y="389890"/>
            <a:chExt cx="2220996" cy="136152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CF766FD1-58F9-A43B-56F5-770A0FE8BD16}"/>
                </a:ext>
              </a:extLst>
            </p:cNvPr>
            <p:cNvSpPr/>
            <p:nvPr/>
          </p:nvSpPr>
          <p:spPr>
            <a:xfrm>
              <a:off x="6411" y="389890"/>
              <a:ext cx="2220996" cy="136152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Rounded Rectangle 4">
              <a:extLst>
                <a:ext uri="{FF2B5EF4-FFF2-40B4-BE49-F238E27FC236}">
                  <a16:creationId xmlns:a16="http://schemas.microsoft.com/office/drawing/2014/main" id="{EF35635A-48ED-C829-1A63-BBF5A9975CFF}"/>
                </a:ext>
              </a:extLst>
            </p:cNvPr>
            <p:cNvSpPr txBox="1"/>
            <p:nvPr/>
          </p:nvSpPr>
          <p:spPr>
            <a:xfrm>
              <a:off x="46289" y="429768"/>
              <a:ext cx="2141240" cy="128177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500" b="1" kern="1200" dirty="0"/>
                <a:t>POS &amp; POD posted in </a:t>
              </a:r>
              <a:r>
                <a:rPr lang="en-US" sz="1500" b="1" kern="1200" dirty="0" err="1"/>
                <a:t>eRMS</a:t>
              </a:r>
              <a:r>
                <a:rPr lang="en-US" sz="1500" b="1" kern="1200" dirty="0"/>
                <a:t> via EDI feed or manually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3FF8FAE-238E-F55F-3C57-FBF8F655ED85}"/>
              </a:ext>
            </a:extLst>
          </p:cNvPr>
          <p:cNvGrpSpPr/>
          <p:nvPr/>
        </p:nvGrpSpPr>
        <p:grpSpPr>
          <a:xfrm>
            <a:off x="4488180" y="5585959"/>
            <a:ext cx="362409" cy="333515"/>
            <a:chOff x="2312035" y="3618054"/>
            <a:chExt cx="362409" cy="333515"/>
          </a:xfrm>
        </p:grpSpPr>
        <p:sp>
          <p:nvSpPr>
            <p:cNvPr id="50" name="Right Arrow 52">
              <a:extLst>
                <a:ext uri="{FF2B5EF4-FFF2-40B4-BE49-F238E27FC236}">
                  <a16:creationId xmlns:a16="http://schemas.microsoft.com/office/drawing/2014/main" id="{676C4CA5-E0D2-6B5C-1A4D-A86D9C7842CB}"/>
                </a:ext>
              </a:extLst>
            </p:cNvPr>
            <p:cNvSpPr/>
            <p:nvPr/>
          </p:nvSpPr>
          <p:spPr>
            <a:xfrm>
              <a:off x="2312035" y="3618054"/>
              <a:ext cx="362409" cy="333515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1"/>
            </a:solidFill>
          </p:spPr>
          <p:style>
            <a:ln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dk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Right Arrow 4">
              <a:extLst>
                <a:ext uri="{FF2B5EF4-FFF2-40B4-BE49-F238E27FC236}">
                  <a16:creationId xmlns:a16="http://schemas.microsoft.com/office/drawing/2014/main" id="{156EB614-5B04-51DF-4A34-8EDA92EAFA84}"/>
                </a:ext>
              </a:extLst>
            </p:cNvPr>
            <p:cNvSpPr txBox="1"/>
            <p:nvPr/>
          </p:nvSpPr>
          <p:spPr>
            <a:xfrm>
              <a:off x="2312035" y="3684757"/>
              <a:ext cx="262355" cy="2001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5328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E536EF-C38F-E9E4-7522-4A0F7C39A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7C5E713-1BED-08D6-A83E-D217BB4AC192}"/>
              </a:ext>
            </a:extLst>
          </p:cNvPr>
          <p:cNvSpPr txBox="1">
            <a:spLocks/>
          </p:cNvSpPr>
          <p:nvPr/>
        </p:nvSpPr>
        <p:spPr>
          <a:xfrm>
            <a:off x="2433575" y="225354"/>
            <a:ext cx="7893595" cy="369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kern="1200" dirty="0" smtClean="0">
                <a:solidFill>
                  <a:schemeClr val="bg1"/>
                </a:solidFill>
                <a:latin typeface="Arial Bold" panose="020B0704020202020204" pitchFamily="34" charset="0"/>
                <a:ea typeface="+mj-ea"/>
                <a:cs typeface="Arial Bold" panose="020B0704020202020204" pitchFamily="34" charset="0"/>
              </a:defRPr>
            </a:lvl1pPr>
          </a:lstStyle>
          <a:p>
            <a:r>
              <a:rPr lang="en-US" sz="2800" dirty="0">
                <a:latin typeface="Aptos ExtraBold" panose="020B0004020202020204" pitchFamily="34" charset="0"/>
              </a:rPr>
              <a:t>ATAC RFI Process CASREP Oversize OCONUS Shipments</a:t>
            </a:r>
          </a:p>
        </p:txBody>
      </p:sp>
      <p:pic>
        <p:nvPicPr>
          <p:cNvPr id="17" name="Picture 16" descr="Logo&#10;&#10;AI-generated content may be incorrect.">
            <a:extLst>
              <a:ext uri="{FF2B5EF4-FFF2-40B4-BE49-F238E27FC236}">
                <a16:creationId xmlns:a16="http://schemas.microsoft.com/office/drawing/2014/main" id="{7C98378B-B118-7B09-69F3-3C20F526EA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5601" y="5987553"/>
            <a:ext cx="781393" cy="7813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A13D09-BDE4-6574-BC37-7AC5964C7EC2}"/>
              </a:ext>
            </a:extLst>
          </p:cNvPr>
          <p:cNvSpPr txBox="1"/>
          <p:nvPr/>
        </p:nvSpPr>
        <p:spPr>
          <a:xfrm>
            <a:off x="7496175" y="5402479"/>
            <a:ext cx="3867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ptos ExtraBold" panose="020B0004020202020204" pitchFamily="34" charset="0"/>
              </a:rPr>
              <a:t>Insert photo or graphic here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960630F-9AA1-8B79-8CAE-2BB666A758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0886511"/>
              </p:ext>
            </p:extLst>
          </p:nvPr>
        </p:nvGraphicFramePr>
        <p:xfrm>
          <a:off x="1942920" y="1820412"/>
          <a:ext cx="8458200" cy="4422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0779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8F39E-5327-B892-2013-970641F08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AI-generated content may be incorrect.">
            <a:extLst>
              <a:ext uri="{FF2B5EF4-FFF2-40B4-BE49-F238E27FC236}">
                <a16:creationId xmlns:a16="http://schemas.microsoft.com/office/drawing/2014/main" id="{CEBC62AF-F6D3-7F8E-DE0A-A3EE16AB6C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325" y="6083417"/>
            <a:ext cx="649999" cy="649999"/>
          </a:xfrm>
          <a:prstGeom prst="rect">
            <a:avLst/>
          </a:prstGeom>
        </p:spPr>
      </p:pic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854173E2-A973-4F84-1D8D-266471F1C4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6477302"/>
            <a:ext cx="11296650" cy="0"/>
          </a:xfrm>
          <a:prstGeom prst="line">
            <a:avLst/>
          </a:prstGeom>
          <a:noFill/>
          <a:ln w="25400" algn="ctr">
            <a:solidFill>
              <a:srgbClr val="FECB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1BDD848-DB2A-A50F-9578-347C4E09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640080"/>
            <a:ext cx="7893595" cy="369332"/>
          </a:xfrm>
        </p:spPr>
        <p:txBody>
          <a:bodyPr/>
          <a:lstStyle/>
          <a:p>
            <a:r>
              <a:rPr lang="en-US" sz="2800" dirty="0"/>
              <a:t>CAV- RP Questions or Concerns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35E65-92EE-4A1A-8DDF-9EFCB83DCAE9}"/>
              </a:ext>
            </a:extLst>
          </p:cNvPr>
          <p:cNvSpPr txBox="1"/>
          <p:nvPr/>
        </p:nvSpPr>
        <p:spPr>
          <a:xfrm>
            <a:off x="53264" y="1225689"/>
            <a:ext cx="7701883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Shipping material outside of the  </a:t>
            </a:r>
            <a:r>
              <a:rPr lang="en-US" sz="1400" dirty="0" err="1">
                <a:latin typeface="Aptos" panose="020B0004020202020204" pitchFamily="34" charset="0"/>
              </a:rPr>
              <a:t>eRMs</a:t>
            </a:r>
            <a:r>
              <a:rPr lang="en-US" sz="1400" dirty="0">
                <a:latin typeface="Aptos" panose="020B0004020202020204" pitchFamily="34" charset="0"/>
              </a:rPr>
              <a:t>/ATAC process. </a:t>
            </a:r>
          </a:p>
          <a:p>
            <a:pPr lvl="1">
              <a:defRPr/>
            </a:pPr>
            <a:endParaRPr lang="en-US" sz="1400" dirty="0">
              <a:solidFill>
                <a:srgbClr val="002A7E"/>
              </a:solidFill>
              <a:latin typeface="Aptos" panose="020B0004020202020204" pitchFamily="34" charset="0"/>
            </a:endParaRPr>
          </a:p>
          <a:p>
            <a:pPr lvl="1"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Results : 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Shipping won’t feed </a:t>
            </a:r>
            <a:r>
              <a:rPr 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eRMS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Supply System not able to maintain 100 percent visibility of  the RFI Assets &amp; denial of invoice for shipping costs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Requesting shipping labels prior to material being ready for shipment (i.e. QA inspection, DCMA signed off requirement etc.)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Results: 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Loss of man-hours due to having to cancel and recreate AWB labels.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Shipping labels provided but not used by Vendors.</a:t>
            </a:r>
          </a:p>
          <a:p>
            <a:pPr>
              <a:defRPr/>
            </a:pPr>
            <a:endParaRPr lang="en-US" sz="1400" dirty="0">
              <a:latin typeface="Aptos" panose="020B0004020202020204" pitchFamily="34" charset="0"/>
            </a:endParaRPr>
          </a:p>
          <a:p>
            <a:pPr lvl="1"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Results: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Loss of man-hours due to cancelation of labels and it will create unnecessary SIT research</a:t>
            </a:r>
          </a:p>
          <a:p>
            <a:pPr marL="285750" indent="-285750">
              <a:buFont typeface="Courier New" panose="02070309020205020404" pitchFamily="49" charset="0"/>
              <a:buChar char="o"/>
              <a:defRPr/>
            </a:pPr>
            <a:endParaRPr lang="en-US" sz="1400" dirty="0">
              <a:solidFill>
                <a:srgbClr val="FF0000"/>
              </a:solidFill>
              <a:latin typeface="Aptos" panose="020B00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n-US" sz="1400" dirty="0">
                <a:latin typeface="Aptos" panose="020B0004020202020204" pitchFamily="34" charset="0"/>
              </a:rPr>
              <a:t>The Importance of consolidating material</a:t>
            </a:r>
          </a:p>
          <a:p>
            <a:pPr lvl="1"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Results: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Adds value and efficiency to the supply chain,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Drives  down Government transportation cost </a:t>
            </a:r>
          </a:p>
          <a:p>
            <a:pPr marL="742950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Takes advantage of transportation network</a:t>
            </a:r>
            <a:r>
              <a:rPr lang="en-US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rPr>
              <a:t>.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12F547-38C7-E93F-8B0A-B12704C3032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195" y="2536170"/>
            <a:ext cx="1280129" cy="13057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1C45045-9283-704D-FEF0-6C657897892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76" y="2518913"/>
            <a:ext cx="1290514" cy="13057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A925EA-A6CE-7D61-B6FE-470642FEB52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22"/>
          <a:stretch/>
        </p:blipFill>
        <p:spPr>
          <a:xfrm>
            <a:off x="9342408" y="3813127"/>
            <a:ext cx="1794293" cy="60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869372"/>
      </p:ext>
    </p:extLst>
  </p:cSld>
  <p:clrMapOvr>
    <a:masterClrMapping/>
  </p:clrMapOvr>
</p:sld>
</file>

<file path=ppt/theme/theme1.xml><?xml version="1.0" encoding="utf-8"?>
<a:theme xmlns:a="http://schemas.openxmlformats.org/drawingml/2006/main" name="Horizontal Layout">
  <a:themeElements>
    <a:clrScheme name="NAVSUP Color Palette">
      <a:dk1>
        <a:srgbClr val="000000"/>
      </a:dk1>
      <a:lt1>
        <a:srgbClr val="FFFFFF"/>
      </a:lt1>
      <a:dk2>
        <a:srgbClr val="002D74"/>
      </a:dk2>
      <a:lt2>
        <a:srgbClr val="E7EBF1"/>
      </a:lt2>
      <a:accent1>
        <a:srgbClr val="FFD200"/>
      </a:accent1>
      <a:accent2>
        <a:srgbClr val="004B8D"/>
      </a:accent2>
      <a:accent3>
        <a:srgbClr val="F46212"/>
      </a:accent3>
      <a:accent4>
        <a:srgbClr val="8900F0"/>
      </a:accent4>
      <a:accent5>
        <a:srgbClr val="4C8E03"/>
      </a:accent5>
      <a:accent6>
        <a:srgbClr val="850305"/>
      </a:accent6>
      <a:hlink>
        <a:srgbClr val="008D89"/>
      </a:hlink>
      <a:folHlink>
        <a:srgbClr val="91A1BE"/>
      </a:folHlink>
    </a:clrScheme>
    <a:fontScheme name="Arial Bold">
      <a:majorFont>
        <a:latin typeface="20 pt 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1D1F32AB-E885-4C92-9D70-64C0ABCBFC77}"/>
    </a:ext>
  </a:extLst>
</a:theme>
</file>

<file path=ppt/theme/theme2.xml><?xml version="1.0" encoding="utf-8"?>
<a:theme xmlns:a="http://schemas.openxmlformats.org/drawingml/2006/main" name="Blank Templat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7A2E843C-9BF4-4C69-9723-E8F965AEB266}"/>
    </a:ext>
  </a:extLst>
</a:theme>
</file>

<file path=ppt/theme/theme3.xml><?xml version="1.0" encoding="utf-8"?>
<a:theme xmlns:a="http://schemas.openxmlformats.org/drawingml/2006/main" name="Vertical Content">
  <a:themeElements>
    <a:clrScheme name="NAVSUP Color Palette">
      <a:dk1>
        <a:srgbClr val="000000"/>
      </a:dk1>
      <a:lt1>
        <a:srgbClr val="FFFFFF"/>
      </a:lt1>
      <a:dk2>
        <a:srgbClr val="002D74"/>
      </a:dk2>
      <a:lt2>
        <a:srgbClr val="8E9FBC"/>
      </a:lt2>
      <a:accent1>
        <a:srgbClr val="FFCE00"/>
      </a:accent1>
      <a:accent2>
        <a:srgbClr val="71C5E8"/>
      </a:accent2>
      <a:accent3>
        <a:srgbClr val="F28900"/>
      </a:accent3>
      <a:accent4>
        <a:srgbClr val="8900F2"/>
      </a:accent4>
      <a:accent5>
        <a:srgbClr val="4C8E03"/>
      </a:accent5>
      <a:accent6>
        <a:srgbClr val="850305"/>
      </a:accent6>
      <a:hlink>
        <a:srgbClr val="008D89"/>
      </a:hlink>
      <a:folHlink>
        <a:srgbClr val="E3CBC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F72A5710-5832-4EF8-9EE3-B55A4BF19BD9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AVSUP-WSS-Command-Pitch-Template" id="{FFAFF159-9FB6-4C33-A22B-31E1E51527BE}" vid="{B7D7DB48-BC7E-46A7-ACEE-0EA1986CE0C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5CF5E042AF6449B5FBF8C5E5D44AB8" ma:contentTypeVersion="11" ma:contentTypeDescription="Create a new document." ma:contentTypeScope="" ma:versionID="449c0ab5d91f2ba4ecf50d06524cf867">
  <xsd:schema xmlns:xsd="http://www.w3.org/2001/XMLSchema" xmlns:xs="http://www.w3.org/2001/XMLSchema" xmlns:p="http://schemas.microsoft.com/office/2006/metadata/properties" xmlns:ns2="18de59c1-4895-4794-9044-476b2f0a0225" xmlns:ns3="14edba2b-f6e3-4fc6-9aa0-011b920cb542" targetNamespace="http://schemas.microsoft.com/office/2006/metadata/properties" ma:root="true" ma:fieldsID="20f58330ef0bd0a71a380328a3ec1880" ns2:_="" ns3:_="">
    <xsd:import namespace="18de59c1-4895-4794-9044-476b2f0a0225"/>
    <xsd:import namespace="14edba2b-f6e3-4fc6-9aa0-011b920cb5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e59c1-4895-4794-9044-476b2f0a02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cef215b-19b7-4691-95f4-27d2fe62d5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edba2b-f6e3-4fc6-9aa0-011b920cb54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bab1d6b0-2749-40d7-b45d-507d58b463d8}" ma:internalName="TaxCatchAll" ma:showField="CatchAllData" ma:web="14edba2b-f6e3-4fc6-9aa0-011b920cb5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e59c1-4895-4794-9044-476b2f0a0225">
      <Terms xmlns="http://schemas.microsoft.com/office/infopath/2007/PartnerControls"/>
    </lcf76f155ced4ddcb4097134ff3c332f>
    <TaxCatchAll xmlns="14edba2b-f6e3-4fc6-9aa0-011b920cb542" xsi:nil="true"/>
  </documentManagement>
</p:properties>
</file>

<file path=customXml/itemProps1.xml><?xml version="1.0" encoding="utf-8"?>
<ds:datastoreItem xmlns:ds="http://schemas.openxmlformats.org/officeDocument/2006/customXml" ds:itemID="{BCF68B97-7E17-412A-A105-67FD6E06E7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de59c1-4895-4794-9044-476b2f0a0225"/>
    <ds:schemaRef ds:uri="14edba2b-f6e3-4fc6-9aa0-011b920cb5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551AF7-B9B5-48CA-8093-DFCCEB1F1B4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C1ABBF-C87A-42FC-9651-4052B4A2D207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30e15a99-2787-4658-9a49-e1375a37af84"/>
    <ds:schemaRef ds:uri="f29e537e-536d-4c3d-a73c-f40e94626c0e"/>
    <ds:schemaRef ds:uri="18de59c1-4895-4794-9044-476b2f0a0225"/>
    <ds:schemaRef ds:uri="14edba2b-f6e3-4fc6-9aa0-011b920cb542"/>
  </ds:schemaRefs>
</ds:datastoreItem>
</file>

<file path=docMetadata/LabelInfo.xml><?xml version="1.0" encoding="utf-8"?>
<clbl:labelList xmlns:clbl="http://schemas.microsoft.com/office/2020/mipLabelMetadata">
  <clbl:label id="{b27ac744-d744-4b94-baa9-948b89b4017a}" enabled="1" method="Standard" siteId="{e3333e00-c877-4b87-b6ad-45e942de175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NAVSUP-WSS-Command-Pitch-Template</Template>
  <TotalTime>111</TotalTime>
  <Words>1100</Words>
  <Application>Microsoft Office PowerPoint</Application>
  <PresentationFormat>Widescreen</PresentationFormat>
  <Paragraphs>196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Aptos</vt:lpstr>
      <vt:lpstr>Aptos ExtraBold</vt:lpstr>
      <vt:lpstr>Arial</vt:lpstr>
      <vt:lpstr>Calibri</vt:lpstr>
      <vt:lpstr>Courier New</vt:lpstr>
      <vt:lpstr>Franklin Gothic Demi</vt:lpstr>
      <vt:lpstr>Verdana</vt:lpstr>
      <vt:lpstr>Wingdings</vt:lpstr>
      <vt:lpstr>Horizontal Layout</vt:lpstr>
      <vt:lpstr>Blank Template</vt:lpstr>
      <vt:lpstr>Vertical Content</vt:lpstr>
      <vt:lpstr>Custom Design</vt:lpstr>
      <vt:lpstr>PowerPoint Presentation</vt:lpstr>
      <vt:lpstr>Navy’s Three-Legged Approach for Retrograde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CAV- RP Questions or Concerns</vt:lpstr>
      <vt:lpstr>Contractor Inquiries</vt:lpstr>
      <vt:lpstr>NAVSUP WSS Points of Contact</vt:lpstr>
      <vt:lpstr>ATAC Points of Contact</vt:lpstr>
    </vt:vector>
  </TitlesOfParts>
  <Company>HPES NMCI 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Blair, Jennifer L CIV USN NAVSUP WSS MECH (USA)</dc:creator>
  <cp:lastModifiedBy>Mullen, Caitlyn R CIV USN NAVSUP WSS PHIL (USA)</cp:lastModifiedBy>
  <cp:revision>5</cp:revision>
  <cp:lastPrinted>2025-06-04T13:12:52Z</cp:lastPrinted>
  <dcterms:created xsi:type="dcterms:W3CDTF">2025-06-18T13:10:07Z</dcterms:created>
  <dcterms:modified xsi:type="dcterms:W3CDTF">2026-08-26T19:58:45Z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0x010100E55CF5E042AF6449B5FBF8C5E5D44AB8</vt:lpwstr>
  </property>
</Properties>
</file>